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gif" ContentType="image/gif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8"/>
  </p:notesMasterIdLst>
  <p:sldIdLst>
    <p:sldId id="669" r:id="rId2"/>
    <p:sldId id="646" r:id="rId3"/>
    <p:sldId id="647" r:id="rId4"/>
    <p:sldId id="651" r:id="rId5"/>
    <p:sldId id="652" r:id="rId6"/>
    <p:sldId id="653" r:id="rId7"/>
    <p:sldId id="654" r:id="rId8"/>
    <p:sldId id="655" r:id="rId9"/>
    <p:sldId id="656" r:id="rId10"/>
    <p:sldId id="657" r:id="rId11"/>
    <p:sldId id="658" r:id="rId12"/>
    <p:sldId id="670" r:id="rId13"/>
    <p:sldId id="671" r:id="rId14"/>
    <p:sldId id="672" r:id="rId15"/>
    <p:sldId id="673" r:id="rId16"/>
    <p:sldId id="674" r:id="rId17"/>
    <p:sldId id="675" r:id="rId18"/>
    <p:sldId id="676" r:id="rId19"/>
    <p:sldId id="677" r:id="rId20"/>
    <p:sldId id="678" r:id="rId21"/>
    <p:sldId id="679" r:id="rId22"/>
    <p:sldId id="680" r:id="rId23"/>
    <p:sldId id="681" r:id="rId24"/>
    <p:sldId id="659" r:id="rId25"/>
    <p:sldId id="660" r:id="rId26"/>
    <p:sldId id="661" r:id="rId27"/>
    <p:sldId id="662" r:id="rId28"/>
    <p:sldId id="663" r:id="rId29"/>
    <p:sldId id="664" r:id="rId30"/>
    <p:sldId id="665" r:id="rId31"/>
    <p:sldId id="666" r:id="rId32"/>
    <p:sldId id="648" r:id="rId33"/>
    <p:sldId id="650" r:id="rId34"/>
    <p:sldId id="667" r:id="rId35"/>
    <p:sldId id="668" r:id="rId36"/>
    <p:sldId id="682" r:id="rId37"/>
    <p:sldId id="683" r:id="rId38"/>
    <p:sldId id="684" r:id="rId39"/>
    <p:sldId id="685" r:id="rId40"/>
    <p:sldId id="686" r:id="rId41"/>
    <p:sldId id="687" r:id="rId42"/>
    <p:sldId id="688" r:id="rId43"/>
    <p:sldId id="689" r:id="rId44"/>
    <p:sldId id="690" r:id="rId45"/>
    <p:sldId id="691" r:id="rId46"/>
    <p:sldId id="692" r:id="rId47"/>
    <p:sldId id="693" r:id="rId48"/>
    <p:sldId id="694" r:id="rId49"/>
    <p:sldId id="695" r:id="rId50"/>
    <p:sldId id="696" r:id="rId51"/>
    <p:sldId id="697" r:id="rId52"/>
    <p:sldId id="698" r:id="rId53"/>
    <p:sldId id="699" r:id="rId54"/>
    <p:sldId id="700" r:id="rId55"/>
    <p:sldId id="701" r:id="rId56"/>
    <p:sldId id="702" r:id="rId57"/>
    <p:sldId id="703" r:id="rId58"/>
    <p:sldId id="704" r:id="rId59"/>
    <p:sldId id="705" r:id="rId60"/>
    <p:sldId id="706" r:id="rId61"/>
    <p:sldId id="707" r:id="rId62"/>
    <p:sldId id="708" r:id="rId63"/>
    <p:sldId id="709" r:id="rId64"/>
    <p:sldId id="710" r:id="rId65"/>
    <p:sldId id="711" r:id="rId66"/>
    <p:sldId id="712" r:id="rId67"/>
    <p:sldId id="713" r:id="rId68"/>
    <p:sldId id="714" r:id="rId69"/>
    <p:sldId id="715" r:id="rId70"/>
    <p:sldId id="716" r:id="rId71"/>
    <p:sldId id="717" r:id="rId72"/>
    <p:sldId id="718" r:id="rId73"/>
    <p:sldId id="719" r:id="rId74"/>
    <p:sldId id="720" r:id="rId75"/>
    <p:sldId id="721" r:id="rId76"/>
    <p:sldId id="722" r:id="rId77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0021"/>
    <a:srgbClr val="FE4C54"/>
    <a:srgbClr val="CCCCCC"/>
    <a:srgbClr val="CC0000"/>
    <a:srgbClr val="2DC6E6"/>
    <a:srgbClr val="FF99FF"/>
    <a:srgbClr val="FE4B52"/>
    <a:srgbClr val="FFFFFF"/>
    <a:srgbClr val="B4AA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어두운 스타일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861" autoAdjust="0"/>
    <p:restoredTop sz="91470" autoAdjust="0"/>
  </p:normalViewPr>
  <p:slideViewPr>
    <p:cSldViewPr>
      <p:cViewPr>
        <p:scale>
          <a:sx n="86" d="100"/>
          <a:sy n="86" d="100"/>
        </p:scale>
        <p:origin x="904" y="32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2966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viewProps" Target="viewProps.xml"/><Relationship Id="rId81" Type="http://schemas.openxmlformats.org/officeDocument/2006/relationships/theme" Target="theme/theme1.xml"/><Relationship Id="rId82" Type="http://schemas.openxmlformats.org/officeDocument/2006/relationships/tableStyles" Target="tableStyles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notesMaster" Target="notesMasters/notesMaster1.xml"/><Relationship Id="rId79" Type="http://schemas.openxmlformats.org/officeDocument/2006/relationships/presProps" Target="presProp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CA654E-EBD9-4CE9-AAD0-9BCA047E2E1D}" type="datetimeFigureOut">
              <a:rPr lang="ko-KR" altLang="en-US" smtClean="0"/>
              <a:pPr/>
              <a:t>2016. 10. 15.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7970E3-E969-4B5B-B387-9B817F0C226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89948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7970E3-E969-4B5B-B387-9B817F0C226C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27390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7970E3-E969-4B5B-B387-9B817F0C226C}" type="slidenum">
              <a:rPr lang="ko-KR" altLang="en-US" smtClean="0"/>
              <a:pPr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85577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51520" y="1196752"/>
            <a:ext cx="7772400" cy="1470025"/>
          </a:xfrm>
        </p:spPr>
        <p:txBody>
          <a:bodyPr>
            <a:noAutofit/>
          </a:bodyPr>
          <a:lstStyle>
            <a:lvl1pPr algn="l">
              <a:defRPr sz="8000" b="1">
                <a:solidFill>
                  <a:schemeClr val="tx1">
                    <a:lumMod val="65000"/>
                    <a:lumOff val="35000"/>
                  </a:schemeClr>
                </a:solidFill>
                <a:latin typeface="Meiryo UI" pitchFamily="34" charset="-128"/>
                <a:ea typeface="휴먼둥근헤드라인" pitchFamily="18" charset="-127"/>
                <a:cs typeface="Meiryo UI" pitchFamily="34" charset="-128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20" name="날짜 개체 틀 3"/>
          <p:cNvSpPr>
            <a:spLocks noGrp="1"/>
          </p:cNvSpPr>
          <p:nvPr>
            <p:ph type="dt" sz="half" idx="10"/>
          </p:nvPr>
        </p:nvSpPr>
        <p:spPr>
          <a:xfrm>
            <a:off x="305026" y="2636912"/>
            <a:ext cx="3600400" cy="365125"/>
          </a:xfrm>
        </p:spPr>
        <p:txBody>
          <a:bodyPr/>
          <a:lstStyle>
            <a:lvl1pPr algn="l"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Meiryo UI" pitchFamily="34" charset="-128"/>
                <a:cs typeface="Meiryo UI" pitchFamily="34" charset="-128"/>
              </a:defRPr>
            </a:lvl1pPr>
          </a:lstStyle>
          <a:p>
            <a:fld id="{FCE1694F-A783-43DF-9CCB-25F1A03CBC4F}" type="datetime2">
              <a:rPr lang="en-US" altLang="ko-KR" smtClean="0">
                <a:ea typeface="Meiryo UI" pitchFamily="34" charset="-128"/>
              </a:rPr>
              <a:pPr/>
              <a:t>Saturday, October 15, 2016</a:t>
            </a:fld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sldNum="0" hdr="0" ft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0F7CB-10CC-4FA0-AAB7-60557755851D}" type="datetime1">
              <a:rPr lang="ko-KR" altLang="en-US" smtClean="0"/>
              <a:pPr/>
              <a:t>2016. 10. 15.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2E3B2-398D-43A2-9FF0-A5DC47D85F0F}" type="datetime1">
              <a:rPr lang="ko-KR" altLang="en-US" smtClean="0"/>
              <a:pPr/>
              <a:t>2016. 10. 15.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3528" y="1118784"/>
            <a:ext cx="8496944" cy="5262544"/>
          </a:xfrm>
        </p:spPr>
        <p:txBody>
          <a:bodyPr>
            <a:normAutofit/>
          </a:bodyPr>
          <a:lstStyle>
            <a:lvl1pPr marL="342900" indent="-34290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cs typeface="Meiryo UI" pitchFamily="34" charset="-128"/>
              </a:defRPr>
            </a:lvl1pPr>
            <a:lvl2pPr marL="742950" indent="-285750"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cs typeface="Meiryo UI" pitchFamily="34" charset="-128"/>
              </a:defRPr>
            </a:lvl2pPr>
            <a:lvl3pPr marL="11430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3pPr>
            <a:lvl4pPr marL="16002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4pPr>
            <a:lvl5pPr marL="20574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8" name="제목 7"/>
          <p:cNvSpPr>
            <a:spLocks noGrp="1"/>
          </p:cNvSpPr>
          <p:nvPr>
            <p:ph type="title" hasCustomPrompt="1"/>
          </p:nvPr>
        </p:nvSpPr>
        <p:spPr>
          <a:xfrm>
            <a:off x="295200" y="254688"/>
            <a:ext cx="8575200" cy="654032"/>
          </a:xfrm>
        </p:spPr>
        <p:txBody>
          <a:bodyPr>
            <a:noAutofit/>
          </a:bodyPr>
          <a:lstStyle>
            <a:lvl1pPr algn="l">
              <a:defRPr sz="4000" b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Meiryo UI" pitchFamily="34" charset="-128"/>
              </a:defRPr>
            </a:lvl1pPr>
          </a:lstStyle>
          <a:p>
            <a:r>
              <a:rPr lang="en-US" altLang="ko-KR" dirty="0" smtClean="0"/>
              <a:t>Title</a:t>
            </a:r>
            <a:endParaRPr lang="ko-KR" altLang="en-US" dirty="0"/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>
          <a:xfrm>
            <a:off x="3505200" y="6453336"/>
            <a:ext cx="2133600" cy="365125"/>
          </a:xfrm>
        </p:spPr>
        <p:txBody>
          <a:bodyPr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구역 머리글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1520" y="4353123"/>
            <a:ext cx="8640960" cy="1362075"/>
          </a:xfrm>
        </p:spPr>
        <p:txBody>
          <a:bodyPr anchor="t"/>
          <a:lstStyle>
            <a:lvl1pPr algn="l">
              <a:defRPr sz="4000" b="1" cap="all">
                <a:solidFill>
                  <a:schemeClr val="tx1">
                    <a:lumMod val="65000"/>
                    <a:lumOff val="35000"/>
                  </a:schemeClr>
                </a:solidFill>
                <a:latin typeface="휴먼둥근헤드라인" pitchFamily="18" charset="-127"/>
                <a:ea typeface="휴먼둥근헤드라인" pitchFamily="18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251520" y="2852936"/>
            <a:ext cx="864096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76C8D-0C64-468D-9E07-BA112BE10A5A}" type="datetime1">
              <a:rPr lang="ko-KR" altLang="en-US" smtClean="0"/>
              <a:pPr/>
              <a:t>2016. 10. 15.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10437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A1450-90AE-4591-9DA4-2F2C0E29B421}" type="datetime1">
              <a:rPr lang="ko-KR" altLang="en-US" smtClean="0"/>
              <a:pPr/>
              <a:t>2016. 10. 15.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0F9C2-910D-48E9-A1D4-06EE9E8CCF11}" type="datetime1">
              <a:rPr lang="ko-KR" altLang="en-US" smtClean="0"/>
              <a:pPr/>
              <a:t>2016. 10. 15.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467544" y="620688"/>
            <a:ext cx="8229600" cy="1084982"/>
          </a:xfrm>
        </p:spPr>
        <p:txBody>
          <a:bodyPr>
            <a:normAutofit/>
          </a:bodyPr>
          <a:lstStyle>
            <a:lvl1pPr>
              <a:defRPr sz="4800" b="1">
                <a:latin typeface="Garamond" panose="02020404030301010803" pitchFamily="18" charset="0"/>
              </a:defRPr>
            </a:lvl1pPr>
          </a:lstStyle>
          <a:p>
            <a:r>
              <a:rPr lang="en-US" altLang="ko-KR" dirty="0" smtClean="0"/>
              <a:t>Contents</a:t>
            </a:r>
            <a:endParaRPr lang="ko-KR" altLang="en-US" dirty="0"/>
          </a:p>
        </p:txBody>
      </p:sp>
      <p:sp>
        <p:nvSpPr>
          <p:cNvPr id="7" name="내용 개체 틀 2"/>
          <p:cNvSpPr>
            <a:spLocks noGrp="1"/>
          </p:cNvSpPr>
          <p:nvPr>
            <p:ph idx="1" hasCustomPrompt="1"/>
          </p:nvPr>
        </p:nvSpPr>
        <p:spPr>
          <a:xfrm>
            <a:off x="971600" y="1988840"/>
            <a:ext cx="7200800" cy="4392488"/>
          </a:xfrm>
        </p:spPr>
        <p:txBody>
          <a:bodyPr>
            <a:normAutofit/>
          </a:bodyPr>
          <a:lstStyle>
            <a:lvl1pPr marL="342900" indent="-34290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1pPr>
            <a:lvl2pPr marL="742950" indent="-285750"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2pPr>
            <a:lvl3pPr marL="11430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 baseline="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3pPr>
            <a:lvl4pPr marL="16002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4pPr>
            <a:lvl5pPr marL="20574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5pPr>
          </a:lstStyle>
          <a:p>
            <a:pPr lvl="0"/>
            <a:r>
              <a:rPr lang="en-US" altLang="ko-KR" dirty="0" smtClean="0"/>
              <a:t>First stage</a:t>
            </a:r>
            <a:endParaRPr lang="ko-KR" altLang="en-US" dirty="0" smtClean="0"/>
          </a:p>
          <a:p>
            <a:pPr lvl="1"/>
            <a:r>
              <a:rPr lang="en-US" altLang="ko-KR" dirty="0" smtClean="0"/>
              <a:t>Second stage</a:t>
            </a:r>
            <a:endParaRPr lang="ko-KR" altLang="en-US" dirty="0" smtClean="0"/>
          </a:p>
          <a:p>
            <a:pPr lvl="2"/>
            <a:r>
              <a:rPr lang="en-US" altLang="ko-KR" dirty="0" smtClean="0"/>
              <a:t>Third stage</a:t>
            </a:r>
            <a:endParaRPr lang="ko-KR" altLang="en-US" dirty="0" smtClean="0"/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BF0E3-3B49-48EE-8E65-6F6B7B05A3E6}" type="datetime1">
              <a:rPr lang="ko-KR" altLang="en-US" smtClean="0"/>
              <a:pPr/>
              <a:t>2016. 10. 15.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EDD30-A8D5-4E8F-A388-D7F8914E7797}" type="datetime1">
              <a:rPr lang="ko-KR" altLang="en-US" smtClean="0"/>
              <a:pPr/>
              <a:t>2016. 10. 15.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01FBA-5EDF-4611-9FD5-552C72983771}" type="datetime1">
              <a:rPr lang="ko-KR" altLang="en-US" smtClean="0"/>
              <a:pPr/>
              <a:t>2016. 10. 15.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3DD4C6-1DC2-4462-9A2C-36CF4FD257E7}" type="datetime1">
              <a:rPr lang="ko-KR" altLang="en-US" smtClean="0"/>
              <a:pPr/>
              <a:t>2016. 10. 15.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3" Type="http://schemas.openxmlformats.org/officeDocument/2006/relationships/image" Target="../media/image31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jpeg"/><Relationship Id="rId3" Type="http://schemas.microsoft.com/office/2007/relationships/hdphoto" Target="../media/hdphoto1.wdp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jpeg"/><Relationship Id="rId3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4" Type="http://schemas.openxmlformats.org/officeDocument/2006/relationships/image" Target="../media/image29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jpe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jpeg"/><Relationship Id="rId3" Type="http://schemas.openxmlformats.org/officeDocument/2006/relationships/image" Target="../media/image4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jpe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gif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jpe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Relationship Id="rId3" Type="http://schemas.openxmlformats.org/officeDocument/2006/relationships/image" Target="../media/image53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Relationship Id="rId3" Type="http://schemas.openxmlformats.org/officeDocument/2006/relationships/image" Target="../media/image54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Relationship Id="rId3" Type="http://schemas.openxmlformats.org/officeDocument/2006/relationships/image" Target="../media/image55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Relationship Id="rId3" Type="http://schemas.openxmlformats.org/officeDocument/2006/relationships/image" Target="../media/image56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Relationship Id="rId3" Type="http://schemas.openxmlformats.org/officeDocument/2006/relationships/image" Target="../media/image57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Relationship Id="rId3" Type="http://schemas.openxmlformats.org/officeDocument/2006/relationships/image" Target="../media/image5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jpe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Relationship Id="rId3" Type="http://schemas.openxmlformats.org/officeDocument/2006/relationships/image" Target="../media/image60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Relationship Id="rId3" Type="http://schemas.openxmlformats.org/officeDocument/2006/relationships/image" Target="../media/image61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Relationship Id="rId3" Type="http://schemas.openxmlformats.org/officeDocument/2006/relationships/image" Target="../media/image62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png"/><Relationship Id="rId3" Type="http://schemas.openxmlformats.org/officeDocument/2006/relationships/image" Target="../media/image64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png"/><Relationship Id="rId3" Type="http://schemas.openxmlformats.org/officeDocument/2006/relationships/image" Target="../media/image6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8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tiff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4" Type="http://schemas.openxmlformats.org/officeDocument/2006/relationships/image" Target="../media/image70.png"/><Relationship Id="rId5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4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png"/><Relationship Id="rId3" Type="http://schemas.openxmlformats.org/officeDocument/2006/relationships/image" Target="../media/image74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png"/><Relationship Id="rId3" Type="http://schemas.openxmlformats.org/officeDocument/2006/relationships/image" Target="../media/image76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j-ea"/>
                <a:cs typeface="Meiryo UI" pitchFamily="34" charset="-128"/>
              </a:defRPr>
            </a:lvl1pPr>
          </a:lstStyle>
          <a:p>
            <a:pPr algn="ctr"/>
            <a:r>
              <a:rPr lang="en-US" altLang="ko-KR" sz="6000" dirty="0" smtClean="0"/>
              <a:t>Introduction to CNNs and AlexNet</a:t>
            </a:r>
            <a:endParaRPr lang="en-US" altLang="ko-KR" sz="4800" dirty="0" smtClean="0"/>
          </a:p>
        </p:txBody>
      </p:sp>
      <p:sp>
        <p:nvSpPr>
          <p:cNvPr id="3" name="직사각형 2"/>
          <p:cNvSpPr/>
          <p:nvPr/>
        </p:nvSpPr>
        <p:spPr>
          <a:xfrm>
            <a:off x="1037492" y="4521314"/>
            <a:ext cx="704263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b="1" dirty="0" smtClean="0"/>
              <a:t>Sungjoon Choi</a:t>
            </a:r>
          </a:p>
          <a:p>
            <a:pPr algn="ctr"/>
            <a:r>
              <a:rPr lang="en-US" altLang="ko-KR" sz="2000" b="1" dirty="0" smtClean="0"/>
              <a:t>(sungjoon.choi@cpslab.snu.ac.kr)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648807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Conv2D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10</a:t>
            </a:fld>
            <a:endParaRPr lang="ko-KR" altLang="en-US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016" y="908720"/>
            <a:ext cx="8820472" cy="2370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971600" y="2631368"/>
            <a:ext cx="597067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  <a:latin typeface="+mn-ea"/>
              </a:rPr>
              <a:t>[filter_height, filter_width, in_channels, out_channels]</a:t>
            </a:r>
            <a:endParaRPr lang="ko-KR" altLang="en-US" b="1" dirty="0" smtClean="0">
              <a:solidFill>
                <a:srgbClr val="FF0000"/>
              </a:solidFill>
              <a:latin typeface="+mn-ea"/>
            </a:endParaRPr>
          </a:p>
        </p:txBody>
      </p:sp>
      <p:pic>
        <p:nvPicPr>
          <p:cNvPr id="8" name="Picture 2" descr="https://scontent.xx.fbcdn.net/hphotos-xlp1/v/t1.0-9/10271595_1010409575714954_4860620098586180598_n.jpg?oh=de77ebda65aff2c838a214ac78045ab5&amp;oe=5787D6D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3369434"/>
            <a:ext cx="5066412" cy="3083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5317932" y="5160674"/>
            <a:ext cx="30110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0000FF"/>
                </a:solidFill>
                <a:latin typeface="+mn-ea"/>
              </a:rPr>
              <a:t>[batch, in_height=4, in_width=4, in_chnnel=3]</a:t>
            </a:r>
            <a:endParaRPr lang="ko-KR" altLang="en-US" b="1" dirty="0" smtClean="0">
              <a:solidFill>
                <a:srgbClr val="0000FF"/>
              </a:solidFill>
              <a:latin typeface="+mn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317932" y="5807005"/>
            <a:ext cx="38472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  <a:latin typeface="+mn-ea"/>
              </a:rPr>
              <a:t>[filter_height=3, filter_width=3, in_channels=3, out_channels=7]</a:t>
            </a:r>
            <a:endParaRPr lang="ko-KR" altLang="en-US" b="1" dirty="0" smtClean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621091" y="2341600"/>
            <a:ext cx="434061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0000FF"/>
                </a:solidFill>
                <a:latin typeface="+mn-ea"/>
              </a:rPr>
              <a:t>[batch, in_height, in_width, in_chnnel]</a:t>
            </a:r>
            <a:endParaRPr lang="ko-KR" altLang="en-US" b="1" dirty="0" smtClean="0">
              <a:solidFill>
                <a:srgbClr val="0000FF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16653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/>
      <p:bldP spid="10" grpId="0"/>
      <p:bldP spid="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Conv2D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11</a:t>
            </a:fld>
            <a:endParaRPr lang="ko-KR" altLang="en-US"/>
          </a:p>
        </p:txBody>
      </p:sp>
      <p:pic>
        <p:nvPicPr>
          <p:cNvPr id="5" name="Picture 2" descr="https://scontent.xx.fbcdn.net/hphotos-xlp1/v/t1.0-9/10271595_1010409575714954_4860620098586180598_n.jpg?oh=de77ebda65aff2c838a214ac78045ab5&amp;oe=5787D6D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1" y="908720"/>
            <a:ext cx="7452830" cy="4536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170972" y="5075892"/>
            <a:ext cx="7192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b="1" dirty="0" smtClean="0">
                <a:solidFill>
                  <a:srgbClr val="FF0000"/>
                </a:solidFill>
                <a:latin typeface="+mn-ea"/>
              </a:rPr>
              <a:t>[filter_height=3, filter_width=3, in_channels=3, out_channels=7]</a:t>
            </a:r>
            <a:endParaRPr lang="ko-KR" altLang="en-US" b="1" dirty="0" smtClean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148528" y="4704225"/>
            <a:ext cx="5239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altLang="ko-KR" b="1" dirty="0" smtClean="0">
                <a:solidFill>
                  <a:srgbClr val="0000FF"/>
                </a:solidFill>
                <a:latin typeface="+mn-ea"/>
              </a:rPr>
              <a:t>[batch, in_height=4, in_width=4, in_chnnel=3]</a:t>
            </a:r>
            <a:endParaRPr lang="ko-KR" altLang="en-US" b="1" dirty="0" smtClean="0">
              <a:solidFill>
                <a:srgbClr val="0000FF"/>
              </a:solidFill>
              <a:latin typeface="+mn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49932" y="5589240"/>
            <a:ext cx="88738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+mn-ea"/>
              </a:rPr>
              <a:t>What is the </a:t>
            </a:r>
            <a:r>
              <a:rPr lang="en-US" altLang="ko-KR" sz="2400" b="1" dirty="0" smtClean="0">
                <a:solidFill>
                  <a:srgbClr val="0000FF"/>
                </a:solidFill>
                <a:latin typeface="+mn-ea"/>
              </a:rPr>
              <a:t>number of parameters </a:t>
            </a:r>
            <a:r>
              <a:rPr lang="en-US" altLang="ko-KR" sz="2400" dirty="0" smtClean="0">
                <a:latin typeface="+mn-ea"/>
              </a:rPr>
              <a:t>in this convolution layer?</a:t>
            </a:r>
            <a:endParaRPr lang="ko-KR" altLang="en-US" sz="2400" b="1" dirty="0">
              <a:solidFill>
                <a:srgbClr val="0000FF"/>
              </a:solidFill>
              <a:latin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306627" y="6063679"/>
                <a:ext cx="887388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400" b="1" dirty="0" smtClean="0">
                    <a:sym typeface="Wingdings" panose="05000000000000000000" pitchFamily="2" charset="2"/>
                  </a:rPr>
                  <a:t></a:t>
                </a:r>
                <a:r>
                  <a:rPr lang="en-US" altLang="ko-KR" sz="2400" b="1" dirty="0" smtClean="0">
                    <a:solidFill>
                      <a:srgbClr val="0000FF"/>
                    </a:solidFill>
                  </a:rPr>
                  <a:t>  </a:t>
                </a:r>
                <a14:m>
                  <m:oMath xmlns:m="http://schemas.openxmlformats.org/officeDocument/2006/math">
                    <m:r>
                      <a:rPr lang="en-US" altLang="ko-KR" sz="2400" b="1" i="1" smtClean="0">
                        <a:solidFill>
                          <a:srgbClr val="0000FF"/>
                        </a:solidFill>
                        <a:latin typeface="Cambria Math"/>
                      </a:rPr>
                      <m:t>𝟏𝟖𝟗</m:t>
                    </m:r>
                    <m:r>
                      <a:rPr lang="en-US" altLang="ko-KR" sz="2400" b="1" i="1" smtClean="0">
                        <a:solidFill>
                          <a:srgbClr val="0000FF"/>
                        </a:solidFill>
                        <a:latin typeface="Cambria Math"/>
                      </a:rPr>
                      <m:t>= </m:t>
                    </m:r>
                    <m:r>
                      <a:rPr lang="en-US" altLang="ko-KR" sz="2400" b="1" i="1">
                        <a:solidFill>
                          <a:srgbClr val="0000FF"/>
                        </a:solidFill>
                        <a:latin typeface="Cambria Math"/>
                      </a:rPr>
                      <m:t>𝟑</m:t>
                    </m:r>
                    <m:r>
                      <a:rPr lang="en-US" altLang="ko-KR" sz="2400" b="1" i="1">
                        <a:solidFill>
                          <a:srgbClr val="0000FF"/>
                        </a:solidFill>
                        <a:latin typeface="Cambria Math"/>
                      </a:rPr>
                      <m:t>∗</m:t>
                    </m:r>
                    <m:r>
                      <a:rPr lang="en-US" altLang="ko-KR" sz="2400" b="1" i="1">
                        <a:solidFill>
                          <a:srgbClr val="0000FF"/>
                        </a:solidFill>
                        <a:latin typeface="Cambria Math"/>
                      </a:rPr>
                      <m:t>𝟑</m:t>
                    </m:r>
                    <m:r>
                      <a:rPr lang="en-US" altLang="ko-KR" sz="2400" b="1" i="1">
                        <a:solidFill>
                          <a:srgbClr val="0000FF"/>
                        </a:solidFill>
                        <a:latin typeface="Cambria Math"/>
                      </a:rPr>
                      <m:t>∗</m:t>
                    </m:r>
                    <m:r>
                      <a:rPr lang="en-US" altLang="ko-KR" sz="2400" b="1" i="1">
                        <a:solidFill>
                          <a:srgbClr val="0000FF"/>
                        </a:solidFill>
                        <a:latin typeface="Cambria Math"/>
                      </a:rPr>
                      <m:t>𝟑</m:t>
                    </m:r>
                    <m:r>
                      <a:rPr lang="en-US" altLang="ko-KR" sz="2400" b="1" i="1" smtClean="0">
                        <a:solidFill>
                          <a:srgbClr val="0000FF"/>
                        </a:solidFill>
                        <a:latin typeface="Cambria Math"/>
                      </a:rPr>
                      <m:t>∗</m:t>
                    </m:r>
                    <m:r>
                      <a:rPr lang="en-US" altLang="ko-KR" sz="2400" b="1" i="1" smtClean="0">
                        <a:solidFill>
                          <a:srgbClr val="0000FF"/>
                        </a:solidFill>
                        <a:latin typeface="Cambria Math"/>
                      </a:rPr>
                      <m:t>𝟕</m:t>
                    </m:r>
                  </m:oMath>
                </a14:m>
                <a:r>
                  <a:rPr lang="ko-KR" altLang="en-US" sz="2400" b="1" dirty="0" smtClean="0">
                    <a:solidFill>
                      <a:srgbClr val="0000FF"/>
                    </a:solidFill>
                    <a:latin typeface="+mn-ea"/>
                  </a:rPr>
                  <a:t> </a:t>
                </a:r>
                <a:endParaRPr lang="ko-KR" altLang="en-US" sz="2400" b="1" dirty="0">
                  <a:solidFill>
                    <a:srgbClr val="0000FF"/>
                  </a:solidFill>
                  <a:latin typeface="+mn-ea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627" y="6063679"/>
                <a:ext cx="8873885" cy="461665"/>
              </a:xfrm>
              <a:prstGeom prst="rect">
                <a:avLst/>
              </a:prstGeom>
              <a:blipFill rotWithShape="0">
                <a:blip r:embed="rId4"/>
                <a:stretch>
                  <a:fillRect l="-1030" t="-102667" b="-1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29650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12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539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13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00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14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210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15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52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16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507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17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108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18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710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19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912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CNN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004341" y="1214203"/>
            <a:ext cx="44301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u="sng" dirty="0" smtClean="0"/>
              <a:t>C</a:t>
            </a:r>
            <a:r>
              <a:rPr kumimoji="1" lang="en-US" altLang="ko-KR" sz="2400" dirty="0" smtClean="0"/>
              <a:t>onvolutional </a:t>
            </a:r>
            <a:r>
              <a:rPr kumimoji="1" lang="en-US" altLang="ko-KR" sz="2400" b="1" u="sng" dirty="0" smtClean="0"/>
              <a:t>N</a:t>
            </a:r>
            <a:r>
              <a:rPr kumimoji="1" lang="en-US" altLang="ko-KR" sz="2400" dirty="0" smtClean="0"/>
              <a:t>eural </a:t>
            </a:r>
            <a:r>
              <a:rPr kumimoji="1" lang="en-US" altLang="ko-KR" sz="2400" b="1" u="sng" dirty="0" smtClean="0"/>
              <a:t>N</a:t>
            </a:r>
            <a:r>
              <a:rPr kumimoji="1" lang="en-US" altLang="ko-KR" sz="2400" dirty="0" smtClean="0"/>
              <a:t>etwork</a:t>
            </a:r>
          </a:p>
        </p:txBody>
      </p:sp>
      <p:pic>
        <p:nvPicPr>
          <p:cNvPr id="6" name="Picture 4" descr="https://raw.githubusercontent.com/nicholas-leonard/slides/master/convne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341" y="1953509"/>
            <a:ext cx="7560840" cy="2711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004342" y="4777727"/>
            <a:ext cx="75608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+mn-ea"/>
              </a:rPr>
              <a:t>This is pretty much </a:t>
            </a:r>
            <a:r>
              <a:rPr lang="en-US" altLang="ko-KR" sz="2400" b="1" dirty="0" smtClean="0">
                <a:solidFill>
                  <a:srgbClr val="FF0000"/>
                </a:solidFill>
                <a:latin typeface="+mn-ea"/>
              </a:rPr>
              <a:t>everything</a:t>
            </a:r>
            <a:r>
              <a:rPr lang="en-US" altLang="ko-KR" sz="2400" dirty="0" smtClean="0">
                <a:solidFill>
                  <a:srgbClr val="FF0000"/>
                </a:solidFill>
                <a:latin typeface="+mn-ea"/>
              </a:rPr>
              <a:t> </a:t>
            </a:r>
            <a:r>
              <a:rPr lang="en-US" altLang="ko-KR" sz="2400" dirty="0" smtClean="0">
                <a:latin typeface="+mn-ea"/>
              </a:rPr>
              <a:t>about the convolutional neural network. </a:t>
            </a:r>
            <a:endParaRPr lang="ko-KR" altLang="en-US" sz="2400" dirty="0" smtClean="0">
              <a:latin typeface="+mn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04341" y="5709450"/>
            <a:ext cx="7384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+mn-ea"/>
              </a:rPr>
              <a:t>Convolution + Subsampling + Full Connection </a:t>
            </a:r>
            <a:endParaRPr lang="ko-KR" altLang="en-US" sz="2400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4265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20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059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CNN </a:t>
            </a:r>
            <a:r>
              <a:rPr kumimoji="1" lang="en-US" altLang="ko-KR" dirty="0" smtClean="0">
                <a:solidFill>
                  <a:srgbClr val="C00000"/>
                </a:solidFill>
              </a:rPr>
              <a:t>Architectures</a:t>
            </a:r>
            <a:endParaRPr kumimoji="1" lang="ko-KR" altLang="en-US" dirty="0">
              <a:solidFill>
                <a:srgbClr val="C00000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21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539552" y="1268760"/>
            <a:ext cx="15488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b="1" dirty="0" smtClean="0"/>
              <a:t>AlexNet</a:t>
            </a:r>
            <a:endParaRPr kumimoji="1" lang="ko-KR" altLang="en-US" sz="2800" b="1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4932040" y="1268759"/>
            <a:ext cx="9373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b="1" dirty="0" smtClean="0"/>
              <a:t>VGG</a:t>
            </a:r>
            <a:endParaRPr kumimoji="1" lang="ko-KR" altLang="en-US" sz="2800" b="1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539552" y="3933056"/>
            <a:ext cx="21178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b="1" dirty="0" err="1" smtClean="0"/>
              <a:t>GoogLeNet</a:t>
            </a:r>
            <a:endParaRPr kumimoji="1" lang="ko-KR" altLang="en-US" sz="2800" b="1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4932040" y="3942793"/>
            <a:ext cx="13932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b="1" dirty="0" smtClean="0"/>
              <a:t>ResNet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789064"/>
            <a:ext cx="3608710" cy="1859207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7728" y="1851640"/>
            <a:ext cx="4058768" cy="1734053"/>
          </a:xfrm>
          <a:prstGeom prst="rect">
            <a:avLst/>
          </a:prstGeom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84"/>
          <a:stretch/>
        </p:blipFill>
        <p:spPr bwMode="auto">
          <a:xfrm>
            <a:off x="319461" y="4863981"/>
            <a:ext cx="4263339" cy="1130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6502562" y="3179329"/>
            <a:ext cx="671314" cy="4396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18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Top-5 Classification Error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22</a:t>
            </a:fld>
            <a:endParaRPr lang="ko-KR" altLang="en-US"/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3568" y="1556792"/>
            <a:ext cx="76962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634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683568" y="2636912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j-ea"/>
                <a:cs typeface="Meiryo UI" pitchFamily="34" charset="-128"/>
              </a:defRPr>
            </a:lvl1pPr>
          </a:lstStyle>
          <a:p>
            <a:pPr algn="ctr"/>
            <a:r>
              <a:rPr lang="en-US" altLang="ko-KR" sz="4800" dirty="0" smtClean="0">
                <a:solidFill>
                  <a:srgbClr val="C00000"/>
                </a:solidFill>
              </a:rPr>
              <a:t>AlexNet</a:t>
            </a:r>
          </a:p>
        </p:txBody>
      </p:sp>
    </p:spTree>
    <p:extLst>
      <p:ext uri="{BB962C8B-B14F-4D97-AF65-F5344CB8AC3E}">
        <p14:creationId xmlns:p14="http://schemas.microsoft.com/office/powerpoint/2010/main" val="1486569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AlexNet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24</a:t>
            </a:fld>
            <a:endParaRPr lang="ko-KR" alt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8" y="1484784"/>
            <a:ext cx="9099856" cy="28905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51520" y="4689239"/>
            <a:ext cx="51849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+mn-ea"/>
              </a:rPr>
              <a:t>What is the number of parameters?</a:t>
            </a:r>
            <a:endParaRPr lang="ko-KR" altLang="en-US" sz="2400" dirty="0" smtClean="0">
              <a:latin typeface="+mn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1520" y="5280112"/>
            <a:ext cx="56072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+mn-ea"/>
              </a:rPr>
              <a:t>Why are layers divided into two parts?</a:t>
            </a:r>
            <a:endParaRPr lang="ko-KR" altLang="en-US" sz="2400" dirty="0" smtClean="0">
              <a:latin typeface="+mn-ea"/>
            </a:endParaRPr>
          </a:p>
        </p:txBody>
      </p:sp>
      <p:pic>
        <p:nvPicPr>
          <p:cNvPr id="8" name="Picture 2" descr="http://dl9fvu4r30qs1.cloudfront.net/8d/ac/a28ef5324f0998a8cac5d28d65ca/sadness-inside-out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8002" y="4437112"/>
            <a:ext cx="2634478" cy="1859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163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AlexNet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25</a:t>
            </a:fld>
            <a:endParaRPr lang="ko-KR" altLang="en-US"/>
          </a:p>
        </p:txBody>
      </p:sp>
      <p:pic>
        <p:nvPicPr>
          <p:cNvPr id="5" name="Picture 5" descr="C:\Users\CPSLAB\Desktop\새 파일 5_1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55" t="11119" r="8726"/>
          <a:stretch/>
        </p:blipFill>
        <p:spPr bwMode="auto">
          <a:xfrm>
            <a:off x="-217634" y="1022996"/>
            <a:ext cx="9574540" cy="5358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4830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ReLU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26</a:t>
            </a:fld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584616" y="1196752"/>
            <a:ext cx="30376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u="sng" dirty="0" smtClean="0"/>
              <a:t>Re</a:t>
            </a:r>
            <a:r>
              <a:rPr kumimoji="1" lang="en-US" altLang="ko-KR" sz="2400" dirty="0" smtClean="0"/>
              <a:t>ctified </a:t>
            </a:r>
            <a:r>
              <a:rPr kumimoji="1" lang="en-US" altLang="ko-KR" sz="2400" b="1" u="sng" dirty="0" smtClean="0"/>
              <a:t>L</a:t>
            </a:r>
            <a:r>
              <a:rPr kumimoji="1" lang="en-US" altLang="ko-KR" sz="2400" dirty="0" smtClean="0"/>
              <a:t>inear </a:t>
            </a:r>
            <a:r>
              <a:rPr kumimoji="1" lang="en-US" altLang="ko-KR" sz="2400" b="1" u="sng" dirty="0" smtClean="0"/>
              <a:t>U</a:t>
            </a:r>
            <a:r>
              <a:rPr kumimoji="1" lang="en-US" altLang="ko-KR" sz="2400" dirty="0" smtClean="0"/>
              <a:t>nit</a:t>
            </a:r>
            <a:endParaRPr kumimoji="1" lang="ko-KR" altLang="en-US" sz="2400" dirty="0" smtClean="0"/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1785979"/>
            <a:ext cx="6046500" cy="3709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9" name="그룹 8"/>
          <p:cNvGrpSpPr/>
          <p:nvPr/>
        </p:nvGrpSpPr>
        <p:grpSpPr>
          <a:xfrm>
            <a:off x="2374831" y="2097310"/>
            <a:ext cx="4248150" cy="3995986"/>
            <a:chOff x="2392467" y="2132856"/>
            <a:chExt cx="4248150" cy="3995986"/>
          </a:xfrm>
        </p:grpSpPr>
        <p:pic>
          <p:nvPicPr>
            <p:cNvPr id="10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92467" y="2132856"/>
              <a:ext cx="4248150" cy="348615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11" name="TextBox 10"/>
            <p:cNvSpPr txBox="1"/>
            <p:nvPr/>
          </p:nvSpPr>
          <p:spPr>
            <a:xfrm>
              <a:off x="5436096" y="3635284"/>
              <a:ext cx="80663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solidFill>
                    <a:srgbClr val="0000FF"/>
                  </a:solidFill>
                  <a:latin typeface="+mn-ea"/>
                </a:rPr>
                <a:t>tanh</a:t>
              </a:r>
              <a:endParaRPr lang="ko-KR" altLang="en-US" sz="2400" dirty="0" smtClean="0">
                <a:solidFill>
                  <a:srgbClr val="0000FF"/>
                </a:solidFill>
                <a:latin typeface="+mn-ea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259088" y="3635284"/>
              <a:ext cx="88723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solidFill>
                    <a:srgbClr val="FF0000"/>
                  </a:solidFill>
                  <a:latin typeface="+mn-ea"/>
                </a:rPr>
                <a:t>ReLU</a:t>
              </a:r>
              <a:endParaRPr lang="ko-KR" altLang="en-US" sz="2400" dirty="0" smtClean="0">
                <a:solidFill>
                  <a:srgbClr val="FF0000"/>
                </a:solidFill>
                <a:latin typeface="+mn-ea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918345" y="5667177"/>
              <a:ext cx="316112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 smtClean="0">
                  <a:solidFill>
                    <a:srgbClr val="FF0000"/>
                  </a:solidFill>
                  <a:latin typeface="+mn-ea"/>
                </a:rPr>
                <a:t>Faster Convergence!</a:t>
              </a:r>
              <a:endParaRPr lang="ko-KR" altLang="en-US" sz="2400" b="1" dirty="0" smtClean="0">
                <a:solidFill>
                  <a:srgbClr val="FF0000"/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583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LRN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27</a:t>
            </a:fld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827584" y="980728"/>
            <a:ext cx="43942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u="sng" dirty="0" smtClean="0"/>
              <a:t>L</a:t>
            </a:r>
            <a:r>
              <a:rPr kumimoji="1" lang="en-US" altLang="ko-KR" sz="2400" dirty="0" smtClean="0"/>
              <a:t>ocal </a:t>
            </a:r>
            <a:r>
              <a:rPr kumimoji="1" lang="en-US" altLang="ko-KR" sz="2400" b="1" u="sng" dirty="0" smtClean="0"/>
              <a:t>R</a:t>
            </a:r>
            <a:r>
              <a:rPr kumimoji="1" lang="en-US" altLang="ko-KR" sz="2400" dirty="0" smtClean="0"/>
              <a:t>esponse </a:t>
            </a:r>
            <a:r>
              <a:rPr kumimoji="1" lang="en-US" altLang="ko-KR" sz="2400" b="1" u="sng" dirty="0" smtClean="0"/>
              <a:t>N</a:t>
            </a:r>
            <a:r>
              <a:rPr kumimoji="1" lang="en-US" altLang="ko-KR" sz="2400" dirty="0" smtClean="0"/>
              <a:t>ormalization</a:t>
            </a:r>
            <a:endParaRPr kumimoji="1" lang="ko-KR" altLang="en-US" sz="2400" dirty="0" smtClean="0"/>
          </a:p>
        </p:txBody>
      </p:sp>
      <p:pic>
        <p:nvPicPr>
          <p:cNvPr id="5" name="Picture 2" descr="http://chunchu.yonsei.ac.kr/news/photo/201503/20471_8220_02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4812" y="1457746"/>
            <a:ext cx="5042176" cy="2813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827584" y="4226312"/>
                <a:ext cx="7363692" cy="16228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400" dirty="0" smtClean="0">
                    <a:latin typeface="+mn-ea"/>
                  </a:rPr>
                  <a:t>The response-normalized activity is given by: 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400" b="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altLang="ko-KR" sz="2400" b="0" i="1" smtClean="0">
                              <a:latin typeface="Cambria Math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latin typeface="Cambria Math"/>
                            </a:rPr>
                            <m:t>,</m:t>
                          </m:r>
                          <m:r>
                            <a:rPr lang="en-US" altLang="ko-KR" sz="2400" b="0" i="1" smtClean="0">
                              <a:latin typeface="Cambria Math"/>
                            </a:rPr>
                            <m:t>𝑦</m:t>
                          </m:r>
                        </m:sub>
                        <m:sup>
                          <m:r>
                            <a:rPr lang="en-US" altLang="ko-KR" sz="2400" b="0" i="1" smtClean="0">
                              <a:latin typeface="Cambria Math"/>
                            </a:rPr>
                            <m:t>𝑖</m:t>
                          </m:r>
                        </m:sup>
                      </m:sSubSup>
                      <m:r>
                        <a:rPr lang="en-US" altLang="ko-KR" sz="24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latin typeface="Cambria Math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altLang="ko-KR" sz="2400" b="0" i="1" smtClean="0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400" b="0" i="1" smtClean="0">
                                  <a:latin typeface="Cambria Math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latin typeface="Cambria Math"/>
                                </a:rPr>
                                <m:t>𝑥</m:t>
                              </m:r>
                              <m:r>
                                <a:rPr lang="en-US" altLang="ko-KR" sz="2400" b="0" i="1" smtClean="0">
                                  <a:latin typeface="Cambria Math"/>
                                </a:rPr>
                                <m:t>,</m:t>
                              </m:r>
                              <m:r>
                                <a:rPr lang="en-US" altLang="ko-KR" sz="2400" b="0" i="1" smtClean="0">
                                  <a:latin typeface="Cambria Math"/>
                                </a:rPr>
                                <m:t>𝑦</m:t>
                              </m:r>
                            </m:sub>
                            <m:sup>
                              <m:r>
                                <a:rPr lang="en-US" altLang="ko-KR" sz="2400" b="0" i="1" smtClean="0">
                                  <a:latin typeface="Cambria Math"/>
                                </a:rPr>
                                <m:t>𝑖</m:t>
                              </m:r>
                            </m:sup>
                          </m:sSubSup>
                        </m:num>
                        <m:den>
                          <m:sSup>
                            <m:sSupPr>
                              <m:ctrlPr>
                                <a:rPr lang="en-US" altLang="ko-KR" sz="2400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ko-KR" sz="2400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400" b="0" i="1" smtClean="0">
                                      <a:latin typeface="Cambria Math"/>
                                    </a:rPr>
                                    <m:t>𝑘</m:t>
                                  </m:r>
                                  <m:r>
                                    <a:rPr lang="en-US" altLang="ko-KR" sz="2400" b="0" i="1" smtClean="0">
                                      <a:latin typeface="Cambria Math"/>
                                    </a:rPr>
                                    <m:t>+</m:t>
                                  </m:r>
                                  <m:r>
                                    <a:rPr lang="en-US" altLang="ko-KR" sz="2400" b="0" i="1" smtClean="0">
                                      <a:latin typeface="Cambria Math"/>
                                    </a:rPr>
                                    <m:t>𝛼</m:t>
                                  </m:r>
                                  <m:nary>
                                    <m:naryPr>
                                      <m:chr m:val="∑"/>
                                      <m:limLoc m:val="subSup"/>
                                      <m:ctrlPr>
                                        <a:rPr lang="en-US" altLang="ko-KR" sz="2400" b="0" i="1" smtClean="0">
                                          <a:latin typeface="Cambria Math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5"/>
                                        </m:rPr>
                                        <a:rPr lang="en-US" altLang="ko-KR" sz="2400" b="0" i="1" smtClean="0">
                                          <a:latin typeface="Cambria Math"/>
                                        </a:rPr>
                                        <m:t>𝑗</m:t>
                                      </m:r>
                                      <m:r>
                                        <a:rPr lang="en-US" altLang="ko-KR" sz="2400" b="0" i="1" smtClean="0">
                                          <a:latin typeface="Cambria Math"/>
                                        </a:rPr>
                                        <m:t>=</m:t>
                                      </m:r>
                                      <m:func>
                                        <m:funcPr>
                                          <m:ctrlPr>
                                            <a:rPr lang="en-US" altLang="ko-KR" sz="2400" b="0" i="1" smtClean="0">
                                              <a:latin typeface="Cambria Math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  <m:brk m:alnAt="25"/>
                                            </m:rPr>
                                            <a:rPr lang="en-US" altLang="ko-KR" sz="2400" b="0" i="0" smtClean="0">
                                              <a:latin typeface="Cambria Math"/>
                                            </a:rPr>
                                            <m:t>m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ko-KR" sz="2400" b="0" i="0" smtClean="0">
                                              <a:latin typeface="Cambria Math"/>
                                            </a:rPr>
                                            <m:t>ax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altLang="ko-KR" sz="2400" b="0" i="1" smtClean="0">
                                                  <a:latin typeface="Cambria Math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ko-KR" sz="2400" b="0" i="1" smtClean="0">
                                                  <a:latin typeface="Cambria Math"/>
                                                </a:rPr>
                                                <m:t>0, </m:t>
                                              </m:r>
                                              <m:r>
                                                <a:rPr lang="en-US" altLang="ko-KR" sz="2400" b="0" i="1" smtClean="0">
                                                  <a:latin typeface="Cambria Math"/>
                                                </a:rPr>
                                                <m:t>𝑖</m:t>
                                              </m:r>
                                              <m:r>
                                                <a:rPr lang="en-US" altLang="ko-KR" sz="2400" b="0" i="1" smtClean="0">
                                                  <a:latin typeface="Cambria Math"/>
                                                </a:rPr>
                                                <m:t>−</m:t>
                                              </m:r>
                                              <m:r>
                                                <a:rPr lang="en-US" altLang="ko-KR" sz="2400" b="0" i="1" smtClean="0">
                                                  <a:latin typeface="Cambria Math"/>
                                                </a:rPr>
                                                <m:t>𝑛</m:t>
                                              </m:r>
                                              <m:r>
                                                <a:rPr lang="en-US" altLang="ko-KR" sz="2400" b="0" i="1" smtClean="0">
                                                  <a:latin typeface="Cambria Math"/>
                                                </a:rPr>
                                                <m:t>/2</m:t>
                                              </m:r>
                                            </m:e>
                                          </m:d>
                                        </m:e>
                                      </m:func>
                                    </m:sub>
                                    <m:sup>
                                      <m:func>
                                        <m:funcPr>
                                          <m:ctrlPr>
                                            <a:rPr lang="en-US" altLang="ko-KR" sz="2400" b="0" i="1" smtClean="0">
                                              <a:latin typeface="Cambria Math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ko-KR" sz="2400" b="0" i="0" smtClean="0">
                                              <a:latin typeface="Cambria Math"/>
                                            </a:rPr>
                                            <m:t>min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altLang="ko-KR" sz="2400" b="0" i="1" smtClean="0">
                                                  <a:latin typeface="Cambria Math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ko-KR" sz="2400" b="0" i="1" smtClean="0">
                                                  <a:latin typeface="Cambria Math"/>
                                                </a:rPr>
                                                <m:t>𝑁</m:t>
                                              </m:r>
                                              <m:r>
                                                <a:rPr lang="en-US" altLang="ko-KR" sz="2400" b="0" i="1" smtClean="0">
                                                  <a:latin typeface="Cambria Math"/>
                                                </a:rPr>
                                                <m:t>−1, </m:t>
                                              </m:r>
                                              <m:r>
                                                <a:rPr lang="en-US" altLang="ko-KR" sz="2400" b="0" i="1" smtClean="0">
                                                  <a:latin typeface="Cambria Math"/>
                                                </a:rPr>
                                                <m:t>𝑖</m:t>
                                              </m:r>
                                              <m:r>
                                                <a:rPr lang="en-US" altLang="ko-KR" sz="2400" b="0" i="1" smtClean="0">
                                                  <a:latin typeface="Cambria Math"/>
                                                </a:rPr>
                                                <m:t>+</m:t>
                                              </m:r>
                                              <m:r>
                                                <a:rPr lang="en-US" altLang="ko-KR" sz="2400" b="0" i="1" smtClean="0">
                                                  <a:latin typeface="Cambria Math"/>
                                                </a:rPr>
                                                <m:t>𝑛</m:t>
                                              </m:r>
                                              <m:r>
                                                <a:rPr lang="en-US" altLang="ko-KR" sz="2400" b="0" i="1" smtClean="0">
                                                  <a:latin typeface="Cambria Math"/>
                                                </a:rPr>
                                                <m:t>/2</m:t>
                                              </m:r>
                                            </m:e>
                                          </m:d>
                                        </m:e>
                                      </m:func>
                                    </m:sup>
                                    <m:e>
                                      <m:sSup>
                                        <m:sSupPr>
                                          <m:ctrlPr>
                                            <a:rPr lang="en-US" altLang="ko-KR" sz="2400" b="0" i="1" smtClean="0">
                                              <a:latin typeface="Cambria Math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en-US" altLang="ko-KR" sz="2400" b="0" i="1" smtClean="0">
                                                  <a:latin typeface="Cambria Math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Sup>
                                                <m:sSubSupPr>
                                                  <m:ctrlPr>
                                                    <a:rPr lang="en-US" altLang="ko-KR" sz="2400" b="0" i="1" smtClean="0">
                                                      <a:latin typeface="Cambria Math" charset="0"/>
                                                    </a:rPr>
                                                  </m:ctrlPr>
                                                </m:sSubSupPr>
                                                <m:e>
                                                  <m:r>
                                                    <a:rPr lang="en-US" altLang="ko-KR" sz="2400" b="0" i="1" smtClean="0">
                                                      <a:latin typeface="Cambria Math"/>
                                                    </a:rPr>
                                                    <m:t>𝑎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ko-KR" sz="2400" b="0" i="1" smtClean="0">
                                                      <a:latin typeface="Cambria Math"/>
                                                    </a:rPr>
                                                    <m:t>𝑥</m:t>
                                                  </m:r>
                                                  <m:r>
                                                    <a:rPr lang="en-US" altLang="ko-KR" sz="2400" b="0" i="1" smtClean="0">
                                                      <a:latin typeface="Cambria Math"/>
                                                    </a:rPr>
                                                    <m:t>,</m:t>
                                                  </m:r>
                                                  <m:r>
                                                    <a:rPr lang="en-US" altLang="ko-KR" sz="2400" b="0" i="1" smtClean="0">
                                                      <a:latin typeface="Cambria Math"/>
                                                    </a:rPr>
                                                    <m:t>𝑦</m:t>
                                                  </m:r>
                                                </m:sub>
                                                <m:sup>
                                                  <m:r>
                                                    <a:rPr lang="en-US" altLang="ko-KR" sz="2400" b="0" i="1" smtClean="0">
                                                      <a:latin typeface="Cambria Math"/>
                                                    </a:rPr>
                                                    <m:t>𝑗</m:t>
                                                  </m:r>
                                                </m:sup>
                                              </m:sSubSup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n-US" altLang="ko-KR" sz="2400" b="0" i="1" smtClean="0">
                                              <a:latin typeface="Cambria Math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nary>
                                </m:e>
                              </m:d>
                            </m:e>
                            <m:sup>
                              <m:r>
                                <a:rPr lang="en-US" altLang="ko-KR" sz="2400" b="0" i="1" smtClean="0">
                                  <a:latin typeface="Cambria Math"/>
                                </a:rPr>
                                <m:t>𝛽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ko-KR" altLang="en-US" sz="2400" dirty="0" smtClean="0">
                  <a:latin typeface="+mn-ea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584" y="4226312"/>
                <a:ext cx="7363692" cy="1622880"/>
              </a:xfrm>
              <a:prstGeom prst="rect">
                <a:avLst/>
              </a:prstGeom>
              <a:blipFill rotWithShape="0">
                <a:blip r:embed="rId3"/>
                <a:stretch>
                  <a:fillRect l="-1325" t="-299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828964" y="5805264"/>
            <a:ext cx="71274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+mn-ea"/>
              </a:rPr>
              <a:t>It implements a form of </a:t>
            </a:r>
            <a:r>
              <a:rPr lang="en-US" altLang="ko-KR" sz="2400" b="1" dirty="0" smtClean="0">
                <a:solidFill>
                  <a:srgbClr val="FF0000"/>
                </a:solidFill>
                <a:latin typeface="+mn-ea"/>
              </a:rPr>
              <a:t>lateral inhibition</a:t>
            </a:r>
            <a:r>
              <a:rPr lang="en-US" altLang="ko-KR" sz="2400" dirty="0" smtClean="0">
                <a:latin typeface="+mn-ea"/>
              </a:rPr>
              <a:t> inspired by real neurons. </a:t>
            </a:r>
            <a:endParaRPr lang="ko-KR" altLang="en-US" sz="2400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86721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Regularization in AlexNet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28</a:t>
            </a:fld>
            <a:endParaRPr lang="ko-KR" altLang="en-US"/>
          </a:p>
        </p:txBody>
      </p:sp>
      <p:pic>
        <p:nvPicPr>
          <p:cNvPr id="5" name="Picture 2" descr="http://sanghyukchun.github.io/images/post/59-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268760"/>
            <a:ext cx="8278342" cy="2088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14280" y="3645024"/>
            <a:ext cx="57386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+mn-ea"/>
              </a:rPr>
              <a:t>Main objective is to reduce </a:t>
            </a:r>
            <a:r>
              <a:rPr lang="en-US" altLang="ko-KR" sz="2400" b="1" dirty="0" smtClean="0">
                <a:solidFill>
                  <a:srgbClr val="FF0000"/>
                </a:solidFill>
                <a:latin typeface="+mn-ea"/>
              </a:rPr>
              <a:t>overfitting</a:t>
            </a:r>
            <a:r>
              <a:rPr lang="en-US" altLang="ko-KR" sz="2400" dirty="0" smtClean="0">
                <a:latin typeface="+mn-ea"/>
              </a:rPr>
              <a:t>.</a:t>
            </a:r>
            <a:endParaRPr lang="ko-KR" altLang="en-US" sz="2400" dirty="0" smtClean="0">
              <a:latin typeface="+mn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14280" y="4670127"/>
            <a:ext cx="78021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+mn-ea"/>
              </a:rPr>
              <a:t>In the </a:t>
            </a:r>
            <a:r>
              <a:rPr lang="en-US" altLang="ko-KR" sz="2400" b="1" dirty="0" smtClean="0">
                <a:solidFill>
                  <a:srgbClr val="FF0000"/>
                </a:solidFill>
                <a:latin typeface="+mn-ea"/>
              </a:rPr>
              <a:t>AlexNet</a:t>
            </a:r>
            <a:r>
              <a:rPr lang="en-US" altLang="ko-KR" sz="2400" dirty="0" smtClean="0">
                <a:latin typeface="+mn-ea"/>
              </a:rPr>
              <a:t>, two regularization methods are used. </a:t>
            </a:r>
            <a:endParaRPr lang="ko-KR" altLang="en-US" sz="2400" dirty="0" smtClean="0">
              <a:latin typeface="+mn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45596" y="5169966"/>
            <a:ext cx="32351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400" dirty="0" smtClean="0">
                <a:latin typeface="+mn-ea"/>
              </a:rPr>
              <a:t>Data augmentation</a:t>
            </a:r>
            <a:endParaRPr lang="ko-KR" altLang="en-US" sz="2400" dirty="0" smtClean="0">
              <a:latin typeface="+mn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45596" y="5631631"/>
            <a:ext cx="16935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400" dirty="0" smtClean="0">
                <a:latin typeface="+mn-ea"/>
              </a:rPr>
              <a:t>Dropout</a:t>
            </a:r>
            <a:endParaRPr lang="ko-KR" altLang="en-US" sz="2400" dirty="0" smtClean="0">
              <a:latin typeface="+mn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14280" y="4157576"/>
            <a:ext cx="62594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+mn-ea"/>
              </a:rPr>
              <a:t>More details will be handled in next week. </a:t>
            </a:r>
            <a:endParaRPr lang="ko-KR" altLang="en-US" sz="2400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28346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Data augmentation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29</a:t>
            </a:fld>
            <a:endParaRPr lang="ko-KR" alt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259632" y="1124744"/>
            <a:ext cx="6859518" cy="51571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4543400" y="6627168"/>
            <a:ext cx="4572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altLang="ko-KR" sz="900" dirty="0"/>
              <a:t>http://www.slideshare.net/KenChatfield/chatfield14-devil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1460959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CNN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32048" y="1265419"/>
            <a:ext cx="81369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+mn-ea"/>
              </a:rPr>
              <a:t>CNNs are basically layers of </a:t>
            </a:r>
            <a:r>
              <a:rPr lang="en-US" altLang="ko-KR" sz="2400" dirty="0" smtClean="0">
                <a:solidFill>
                  <a:srgbClr val="0000FF"/>
                </a:solidFill>
                <a:latin typeface="+mn-ea"/>
              </a:rPr>
              <a:t>convolutions</a:t>
            </a:r>
            <a:r>
              <a:rPr lang="en-US" altLang="ko-KR" sz="2400" dirty="0" smtClean="0">
                <a:latin typeface="+mn-ea"/>
              </a:rPr>
              <a:t> followed by </a:t>
            </a:r>
            <a:r>
              <a:rPr lang="en-US" altLang="ko-KR" sz="2400" dirty="0" smtClean="0">
                <a:solidFill>
                  <a:srgbClr val="0000FF"/>
                </a:solidFill>
                <a:latin typeface="+mn-ea"/>
              </a:rPr>
              <a:t>subsampling</a:t>
            </a:r>
            <a:r>
              <a:rPr lang="en-US" altLang="ko-KR" sz="2400" dirty="0" smtClean="0">
                <a:latin typeface="+mn-ea"/>
              </a:rPr>
              <a:t> and </a:t>
            </a:r>
            <a:r>
              <a:rPr lang="en-US" altLang="ko-KR" sz="2400" dirty="0" smtClean="0">
                <a:solidFill>
                  <a:srgbClr val="0000FF"/>
                </a:solidFill>
                <a:latin typeface="+mn-ea"/>
              </a:rPr>
              <a:t>fully connected layers</a:t>
            </a:r>
            <a:r>
              <a:rPr lang="en-US" altLang="ko-KR" sz="2400" dirty="0" smtClean="0">
                <a:latin typeface="+mn-ea"/>
              </a:rPr>
              <a:t>. </a:t>
            </a:r>
            <a:endParaRPr lang="ko-KR" altLang="en-US" sz="2400" dirty="0" smtClean="0">
              <a:latin typeface="+mn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32047" y="2248816"/>
            <a:ext cx="813690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+mn-ea"/>
              </a:rPr>
              <a:t>Intuitively speaking, </a:t>
            </a:r>
            <a:r>
              <a:rPr lang="en-US" altLang="ko-KR" sz="2400" dirty="0" smtClean="0">
                <a:solidFill>
                  <a:srgbClr val="0000FF"/>
                </a:solidFill>
                <a:latin typeface="+mn-ea"/>
              </a:rPr>
              <a:t>convolutions</a:t>
            </a:r>
            <a:r>
              <a:rPr lang="en-US" altLang="ko-KR" sz="2400" dirty="0" smtClean="0">
                <a:latin typeface="+mn-ea"/>
              </a:rPr>
              <a:t> and </a:t>
            </a:r>
            <a:r>
              <a:rPr lang="en-US" altLang="ko-KR" sz="2400" dirty="0" smtClean="0">
                <a:solidFill>
                  <a:srgbClr val="0000FF"/>
                </a:solidFill>
                <a:latin typeface="+mn-ea"/>
              </a:rPr>
              <a:t>subsampling</a:t>
            </a:r>
            <a:r>
              <a:rPr lang="en-US" altLang="ko-KR" sz="2400" dirty="0" smtClean="0">
                <a:latin typeface="+mn-ea"/>
              </a:rPr>
              <a:t> layers works as feature extraction layers while a </a:t>
            </a:r>
            <a:r>
              <a:rPr lang="en-US" altLang="ko-KR" sz="2400" dirty="0" smtClean="0">
                <a:solidFill>
                  <a:srgbClr val="0000FF"/>
                </a:solidFill>
                <a:latin typeface="+mn-ea"/>
              </a:rPr>
              <a:t>fully connected layer </a:t>
            </a:r>
            <a:r>
              <a:rPr lang="en-US" altLang="ko-KR" sz="2400" dirty="0" smtClean="0">
                <a:latin typeface="+mn-ea"/>
              </a:rPr>
              <a:t>classifies which category current input belongs to using extracted features. </a:t>
            </a:r>
            <a:endParaRPr lang="ko-KR" altLang="en-US" sz="2400" dirty="0" smtClean="0">
              <a:latin typeface="+mn-ea"/>
            </a:endParaRPr>
          </a:p>
        </p:txBody>
      </p:sp>
      <p:pic>
        <p:nvPicPr>
          <p:cNvPr id="7" name="Picture 4" descr="Convolutional Neural Network (Clarifai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283" y="3965980"/>
            <a:ext cx="8460432" cy="2305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501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Data </a:t>
            </a:r>
            <a:r>
              <a:rPr lang="en-US" altLang="ko-KR" dirty="0" smtClean="0"/>
              <a:t>augmentation in AlexNet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30</a:t>
            </a:fld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직사각형 4"/>
              <p:cNvSpPr/>
              <p:nvPr/>
            </p:nvSpPr>
            <p:spPr>
              <a:xfrm>
                <a:off x="2051720" y="1268760"/>
                <a:ext cx="2232248" cy="2232248"/>
              </a:xfrm>
              <a:prstGeom prst="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dirty="0" smtClean="0">
                    <a:solidFill>
                      <a:schemeClr val="tx1"/>
                    </a:solidFill>
                  </a:rPr>
                  <a:t>Original Image</a:t>
                </a:r>
              </a:p>
              <a:p>
                <a:pPr algn="ctr"/>
                <a:r>
                  <a:rPr lang="en-US" altLang="ko-KR" sz="2400" dirty="0" smtClean="0">
                    <a:solidFill>
                      <a:schemeClr val="tx1"/>
                    </a:solidFill>
                  </a:rPr>
                  <a:t>(256 </a:t>
                </a:r>
                <a14:m>
                  <m:oMath xmlns:m="http://schemas.openxmlformats.org/officeDocument/2006/math"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/>
                      </a:rPr>
                      <m:t>×</m:t>
                    </m:r>
                  </m:oMath>
                </a14:m>
                <a:r>
                  <a:rPr lang="en-US" altLang="ko-KR" sz="2400" dirty="0" smtClean="0">
                    <a:solidFill>
                      <a:schemeClr val="tx1"/>
                    </a:solidFill>
                  </a:rPr>
                  <a:t> 256)</a:t>
                </a:r>
                <a:endParaRPr lang="ko-KR" altLang="en-US" sz="2400" dirty="0" err="1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직사각형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1720" y="1268760"/>
                <a:ext cx="2232248" cy="223224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직사각형 5"/>
              <p:cNvSpPr/>
              <p:nvPr/>
            </p:nvSpPr>
            <p:spPr>
              <a:xfrm>
                <a:off x="5076056" y="1484784"/>
                <a:ext cx="1944216" cy="2016224"/>
              </a:xfrm>
              <a:prstGeom prst="rect">
                <a:avLst/>
              </a:prstGeom>
              <a:noFill/>
              <a:ln w="28575"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dirty="0" smtClean="0">
                    <a:solidFill>
                      <a:schemeClr val="tx1"/>
                    </a:solidFill>
                  </a:rPr>
                  <a:t>Smaller Patch</a:t>
                </a:r>
              </a:p>
              <a:p>
                <a:pPr algn="ctr"/>
                <a:r>
                  <a:rPr lang="en-US" altLang="ko-KR" sz="2400" dirty="0" smtClean="0">
                    <a:solidFill>
                      <a:schemeClr val="tx1"/>
                    </a:solidFill>
                  </a:rPr>
                  <a:t>(224 </a:t>
                </a:r>
                <a14:m>
                  <m:oMath xmlns:m="http://schemas.openxmlformats.org/officeDocument/2006/math"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/>
                      </a:rPr>
                      <m:t>×</m:t>
                    </m:r>
                  </m:oMath>
                </a14:m>
                <a:r>
                  <a:rPr lang="en-US" altLang="ko-KR" sz="2400" dirty="0" smtClean="0">
                    <a:solidFill>
                      <a:schemeClr val="tx1"/>
                    </a:solidFill>
                  </a:rPr>
                  <a:t> 224)</a:t>
                </a:r>
                <a:endParaRPr lang="ko-KR" altLang="en-US" sz="2400" dirty="0" err="1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직사각형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6056" y="1484784"/>
                <a:ext cx="1944216" cy="2016224"/>
              </a:xfrm>
              <a:prstGeom prst="rect">
                <a:avLst/>
              </a:prstGeom>
              <a:blipFill rotWithShape="0">
                <a:blip r:embed="rId3"/>
                <a:stretch>
                  <a:fillRect l="-1235" r="-617"/>
                </a:stretch>
              </a:blipFill>
              <a:ln w="28575">
                <a:solidFill>
                  <a:srgbClr val="0000FF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직사각형 6"/>
          <p:cNvSpPr/>
          <p:nvPr/>
        </p:nvSpPr>
        <p:spPr>
          <a:xfrm>
            <a:off x="611560" y="4002124"/>
            <a:ext cx="1944216" cy="2016224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 err="1" smtClean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3024262" y="5108991"/>
                <a:ext cx="6228257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400" dirty="0" smtClean="0">
                    <a:latin typeface="+mn-ea"/>
                  </a:rPr>
                  <a:t>This increases the size of the training set by a </a:t>
                </a:r>
                <a:r>
                  <a:rPr lang="en-US" altLang="ko-KR" sz="2400" b="1" dirty="0" smtClean="0">
                    <a:solidFill>
                      <a:srgbClr val="FF0000"/>
                    </a:solidFill>
                    <a:latin typeface="+mn-ea"/>
                  </a:rPr>
                  <a:t>factor of </a:t>
                </a:r>
                <a14:m>
                  <m:oMath xmlns:m="http://schemas.openxmlformats.org/officeDocument/2006/math">
                    <m:r>
                      <a:rPr lang="en-US" altLang="ko-KR" sz="2400" b="1" i="1" smtClean="0">
                        <a:solidFill>
                          <a:srgbClr val="FF0000"/>
                        </a:solidFill>
                        <a:latin typeface="Cambria Math"/>
                      </a:rPr>
                      <m:t>𝟐𝟎𝟒𝟖</m:t>
                    </m:r>
                    <m:r>
                      <a:rPr lang="en-US" altLang="ko-KR" sz="2400" b="0" i="1" smtClean="0">
                        <a:latin typeface="Cambria Math"/>
                      </a:rPr>
                      <m:t> </m:t>
                    </m:r>
                    <m:d>
                      <m:dPr>
                        <m:ctrlPr>
                          <a:rPr lang="en-US" altLang="ko-KR" sz="24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ko-KR" sz="2400" b="0" i="1" smtClean="0">
                            <a:latin typeface="Cambria Math"/>
                          </a:rPr>
                          <m:t>32∗32∗2</m:t>
                        </m:r>
                      </m:e>
                    </m:d>
                  </m:oMath>
                </a14:m>
                <a:r>
                  <a:rPr lang="en-US" altLang="ko-KR" sz="2400" dirty="0" smtClean="0">
                    <a:latin typeface="+mn-ea"/>
                  </a:rPr>
                  <a:t>. </a:t>
                </a:r>
              </a:p>
              <a:p>
                <a:r>
                  <a:rPr lang="en-US" altLang="ko-KR" sz="2400" dirty="0" smtClean="0">
                    <a:latin typeface="+mn-ea"/>
                  </a:rPr>
                  <a:t>Two comes from horizontal reflections. </a:t>
                </a:r>
                <a:endParaRPr lang="ko-KR" altLang="en-US" sz="2400" dirty="0" smtClean="0">
                  <a:latin typeface="+mn-ea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4262" y="5108991"/>
                <a:ext cx="6228257" cy="1200329"/>
              </a:xfrm>
              <a:prstGeom prst="rect">
                <a:avLst/>
              </a:prstGeom>
              <a:blipFill rotWithShape="0">
                <a:blip r:embed="rId4"/>
                <a:stretch>
                  <a:fillRect l="-1468" t="-8122" b="-2030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직사각형 8"/>
          <p:cNvSpPr/>
          <p:nvPr/>
        </p:nvSpPr>
        <p:spPr>
          <a:xfrm>
            <a:off x="680988" y="4005064"/>
            <a:ext cx="1944216" cy="2016224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 err="1" smtClean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52624" y="4221224"/>
            <a:ext cx="1944216" cy="2016224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 err="1" smtClean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899592" y="4221088"/>
            <a:ext cx="1944216" cy="2016224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 err="1" smtClean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889856" y="4135400"/>
            <a:ext cx="1944216" cy="2016224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 err="1" smtClean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652624" y="4113076"/>
            <a:ext cx="1944216" cy="2016224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 err="1" smtClean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11560" y="4005064"/>
            <a:ext cx="2232248" cy="2232248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 err="1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10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Data augmentation in AlexNet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31</a:t>
            </a:fld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직사각형 4"/>
              <p:cNvSpPr/>
              <p:nvPr/>
            </p:nvSpPr>
            <p:spPr>
              <a:xfrm>
                <a:off x="971600" y="1412776"/>
                <a:ext cx="1944216" cy="2016224"/>
              </a:xfrm>
              <a:prstGeom prst="rect">
                <a:avLst/>
              </a:prstGeom>
              <a:noFill/>
              <a:ln w="28575"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dirty="0" smtClean="0">
                    <a:solidFill>
                      <a:schemeClr val="tx1"/>
                    </a:solidFill>
                  </a:rPr>
                  <a:t>Original Patch</a:t>
                </a:r>
              </a:p>
              <a:p>
                <a:pPr algn="ctr"/>
                <a:r>
                  <a:rPr lang="en-US" altLang="ko-KR" sz="2400" dirty="0" smtClean="0">
                    <a:solidFill>
                      <a:schemeClr val="tx1"/>
                    </a:solidFill>
                  </a:rPr>
                  <a:t>(224 </a:t>
                </a:r>
                <a14:m>
                  <m:oMath xmlns:m="http://schemas.openxmlformats.org/officeDocument/2006/math"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/>
                      </a:rPr>
                      <m:t>×</m:t>
                    </m:r>
                  </m:oMath>
                </a14:m>
                <a:r>
                  <a:rPr lang="en-US" altLang="ko-KR" sz="2400" dirty="0" smtClean="0">
                    <a:solidFill>
                      <a:schemeClr val="tx1"/>
                    </a:solidFill>
                  </a:rPr>
                  <a:t> 224)</a:t>
                </a:r>
                <a:endParaRPr lang="ko-KR" altLang="en-US" sz="2400" dirty="0" err="1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직사각형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600" y="1412776"/>
                <a:ext cx="1944216" cy="2016224"/>
              </a:xfrm>
              <a:prstGeom prst="rect">
                <a:avLst/>
              </a:prstGeom>
              <a:blipFill rotWithShape="0">
                <a:blip r:embed="rId2"/>
                <a:stretch>
                  <a:fillRect l="-926" r="-926"/>
                </a:stretch>
              </a:blipFill>
              <a:ln w="28575">
                <a:solidFill>
                  <a:srgbClr val="0000FF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오른쪽 화살표 3"/>
          <p:cNvSpPr/>
          <p:nvPr/>
        </p:nvSpPr>
        <p:spPr>
          <a:xfrm>
            <a:off x="3419872" y="2132856"/>
            <a:ext cx="2000932" cy="576064"/>
          </a:xfrm>
          <a:prstGeom prst="rightArrow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 err="1" smtClean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직사각형 6"/>
              <p:cNvSpPr/>
              <p:nvPr/>
            </p:nvSpPr>
            <p:spPr>
              <a:xfrm>
                <a:off x="5868144" y="1412776"/>
                <a:ext cx="1944216" cy="2016224"/>
              </a:xfrm>
              <a:prstGeom prst="rect">
                <a:avLst/>
              </a:prstGeom>
              <a:noFill/>
              <a:ln w="28575"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dirty="0" smtClean="0">
                    <a:solidFill>
                      <a:schemeClr val="tx1"/>
                    </a:solidFill>
                  </a:rPr>
                  <a:t>Altered Patch</a:t>
                </a:r>
              </a:p>
              <a:p>
                <a:pPr algn="ctr"/>
                <a:r>
                  <a:rPr lang="en-US" altLang="ko-KR" sz="2400" dirty="0" smtClean="0">
                    <a:solidFill>
                      <a:schemeClr val="tx1"/>
                    </a:solidFill>
                  </a:rPr>
                  <a:t>(224 </a:t>
                </a:r>
                <a14:m>
                  <m:oMath xmlns:m="http://schemas.openxmlformats.org/officeDocument/2006/math"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/>
                      </a:rPr>
                      <m:t>×</m:t>
                    </m:r>
                  </m:oMath>
                </a14:m>
                <a:r>
                  <a:rPr lang="en-US" altLang="ko-KR" sz="2400" dirty="0" smtClean="0">
                    <a:solidFill>
                      <a:schemeClr val="tx1"/>
                    </a:solidFill>
                  </a:rPr>
                  <a:t> 224)</a:t>
                </a:r>
                <a:endParaRPr lang="ko-KR" altLang="en-US" sz="2400" dirty="0" err="1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직사각형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8144" y="1412776"/>
                <a:ext cx="1944216" cy="2016224"/>
              </a:xfrm>
              <a:prstGeom prst="rect">
                <a:avLst/>
              </a:prstGeom>
              <a:blipFill rotWithShape="0">
                <a:blip r:embed="rId3"/>
                <a:stretch>
                  <a:fillRect l="-1235" r="-617"/>
                </a:stretch>
              </a:blipFill>
              <a:ln w="28575">
                <a:solidFill>
                  <a:srgbClr val="0000FF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457200" y="3687068"/>
                <a:ext cx="8075240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400" dirty="0" smtClean="0">
                    <a:latin typeface="+mn-ea"/>
                  </a:rPr>
                  <a:t>To each RGB image pixel, following quantity is added: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latin typeface="Cambria Math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latin typeface="Cambria Math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altLang="ko-KR" sz="24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latin typeface="Cambria Math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latin typeface="Cambria Math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altLang="ko-KR" sz="24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latin typeface="Cambria Math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latin typeface="Cambria Math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sSup>
                        <m:sSupPr>
                          <m:ctrlPr>
                            <a:rPr lang="en-US" altLang="ko-KR" sz="2400" b="0" i="1" smtClean="0">
                              <a:latin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sz="24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24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b="0" i="1" smtClean="0">
                                      <a:latin typeface="Cambria Math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24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b="0" i="1" smtClean="0">
                                      <a:latin typeface="Cambria Math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ko-KR" sz="2400" b="0" i="1" smtClean="0">
                                  <a:latin typeface="Cambria Math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ko-KR" sz="24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i="1">
                                      <a:latin typeface="Cambria Math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24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i="1">
                                      <a:latin typeface="Cambria Math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ko-KR" sz="2400" b="0" i="1" smtClean="0">
                                  <a:latin typeface="Cambria Math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ko-KR" sz="24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i="1">
                                      <a:latin typeface="Cambria Math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latin typeface="Cambria Math"/>
                                    </a:rPr>
                                    <m:t>3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24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i="1">
                                      <a:latin typeface="Cambria Math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latin typeface="Cambria Math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altLang="ko-KR" sz="2400" b="0" i="1" smtClean="0">
                              <a:latin typeface="Cambria Math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altLang="ko-KR" sz="2400" dirty="0" smtClean="0">
                  <a:latin typeface="+mn-ea"/>
                </a:endParaRPr>
              </a:p>
              <a:p>
                <a:r>
                  <a:rPr lang="en-US" altLang="ko-KR" sz="2400" dirty="0" smtClean="0">
                    <a:latin typeface="+mn-ea"/>
                  </a:rPr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ko-KR" sz="2400" b="0" i="1" smtClean="0"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en-US" altLang="ko-KR" sz="2400" b="0" i="1" smtClean="0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ko-KR" altLang="en-US" sz="2400" dirty="0" smtClean="0">
                    <a:latin typeface="+mn-ea"/>
                  </a:rPr>
                  <a:t> </a:t>
                </a:r>
                <a:r>
                  <a:rPr lang="en-US" altLang="ko-KR" sz="2400" dirty="0" smtClean="0">
                    <a:latin typeface="+mn-ea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ko-KR" sz="2400" b="0" i="1" smtClean="0">
                            <a:latin typeface="Cambria Math"/>
                          </a:rPr>
                          <m:t>𝜆</m:t>
                        </m:r>
                      </m:e>
                      <m:sub>
                        <m:r>
                          <a:rPr lang="en-US" altLang="ko-KR" sz="2400" b="0" i="1" smtClean="0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ko-KR" altLang="en-US" sz="2400" dirty="0" smtClean="0">
                    <a:latin typeface="+mn-ea"/>
                  </a:rPr>
                  <a:t> </a:t>
                </a:r>
                <a:r>
                  <a:rPr lang="en-US" altLang="ko-KR" sz="2400" dirty="0" smtClean="0">
                    <a:latin typeface="+mn-ea"/>
                  </a:rPr>
                  <a:t>are </a:t>
                </a:r>
                <a14:m>
                  <m:oMath xmlns:m="http://schemas.openxmlformats.org/officeDocument/2006/math">
                    <m:r>
                      <a:rPr lang="en-US" altLang="ko-KR" sz="2400" b="0" i="1" smtClean="0">
                        <a:latin typeface="Cambria Math"/>
                      </a:rPr>
                      <m:t>𝑖</m:t>
                    </m:r>
                  </m:oMath>
                </a14:m>
                <a:r>
                  <a:rPr lang="en-US" altLang="ko-KR" sz="2400" dirty="0" err="1" smtClean="0">
                    <a:latin typeface="+mn-ea"/>
                  </a:rPr>
                  <a:t>th</a:t>
                </a:r>
                <a:r>
                  <a:rPr lang="en-US" altLang="ko-KR" sz="2400" dirty="0" smtClean="0">
                    <a:latin typeface="+mn-ea"/>
                  </a:rPr>
                  <a:t> eigenvector and eigenvalue of </a:t>
                </a:r>
                <a14:m>
                  <m:oMath xmlns:m="http://schemas.openxmlformats.org/officeDocument/2006/math">
                    <m:r>
                      <a:rPr lang="en-US" altLang="ko-KR" sz="2400" b="0" i="1" smtClean="0">
                        <a:latin typeface="Cambria Math"/>
                      </a:rPr>
                      <m:t>3×3</m:t>
                    </m:r>
                  </m:oMath>
                </a14:m>
                <a:r>
                  <a:rPr lang="ko-KR" altLang="en-US" sz="2400" dirty="0" smtClean="0">
                    <a:latin typeface="+mn-ea"/>
                  </a:rPr>
                  <a:t> </a:t>
                </a:r>
                <a:r>
                  <a:rPr lang="en-US" altLang="ko-KR" sz="2400" dirty="0" smtClean="0">
                    <a:latin typeface="+mn-ea"/>
                  </a:rPr>
                  <a:t>covariance matrix of RGB pixel values. </a:t>
                </a:r>
                <a:endParaRPr lang="ko-KR" altLang="en-US" sz="2400" dirty="0" smtClean="0">
                  <a:latin typeface="+mn-ea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3687068"/>
                <a:ext cx="8075240" cy="1569660"/>
              </a:xfrm>
              <a:prstGeom prst="rect">
                <a:avLst/>
              </a:prstGeom>
              <a:blipFill rotWithShape="0">
                <a:blip r:embed="rId4"/>
                <a:stretch>
                  <a:fillRect l="-1132" t="-3113" b="-817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3203848" y="1713235"/>
            <a:ext cx="2448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latin typeface="+mn-ea"/>
              </a:rPr>
              <a:t>Color variation</a:t>
            </a:r>
            <a:endParaRPr lang="ko-KR" altLang="en-US" sz="2400" dirty="0" smtClean="0">
              <a:latin typeface="+mn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7200" y="5406315"/>
            <a:ext cx="80752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+mn-ea"/>
              </a:rPr>
              <a:t>Probabilistically, not a single patch will be same at the training phase! (a</a:t>
            </a:r>
            <a:r>
              <a:rPr lang="en-US" altLang="ko-KR" sz="2400" b="1" dirty="0" smtClean="0">
                <a:solidFill>
                  <a:srgbClr val="FF0000"/>
                </a:solidFill>
                <a:latin typeface="+mn-ea"/>
              </a:rPr>
              <a:t> factor of infinity</a:t>
            </a:r>
            <a:r>
              <a:rPr lang="en-US" altLang="ko-KR" sz="2400" dirty="0" smtClean="0">
                <a:latin typeface="+mn-ea"/>
              </a:rPr>
              <a:t>!)</a:t>
            </a:r>
            <a:endParaRPr lang="ko-KR" altLang="en-US" sz="2400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56096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/>
      <p:bldP spid="9" grpId="0"/>
      <p:bldP spid="10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Dropout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32</a:t>
            </a:fld>
            <a:endParaRPr lang="ko-KR" altLang="en-US"/>
          </a:p>
        </p:txBody>
      </p:sp>
      <p:pic>
        <p:nvPicPr>
          <p:cNvPr id="5" name="Picture 2" descr="http://i0.wp.com/boston.com/community/blogs/rock_the_schoolhouse/dropouts.jpg?resize=425%2C29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925137"/>
            <a:ext cx="5040560" cy="3546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3798168" y="6654552"/>
            <a:ext cx="5382344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900" dirty="0"/>
              <a:t>http://www.eddyazar.com/the-regrets-of-a-dropout-and-why-you-should-drop-out-too/</a:t>
            </a:r>
            <a:endParaRPr lang="ko-KR" altLang="en-US" sz="900" dirty="0"/>
          </a:p>
        </p:txBody>
      </p:sp>
      <p:sp>
        <p:nvSpPr>
          <p:cNvPr id="8" name="TextBox 7"/>
          <p:cNvSpPr txBox="1"/>
          <p:nvPr/>
        </p:nvSpPr>
        <p:spPr>
          <a:xfrm>
            <a:off x="534380" y="4509120"/>
            <a:ext cx="80752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+mn-ea"/>
              </a:rPr>
              <a:t>Original dropout [1] sets the output of each hidden neuron with certain probability. </a:t>
            </a:r>
            <a:endParaRPr lang="ko-KR" altLang="en-US" sz="2400" dirty="0" smtClean="0">
              <a:latin typeface="+mn-ea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36960" y="6021288"/>
            <a:ext cx="7247408" cy="43088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100" dirty="0" smtClean="0"/>
              <a:t>[1] G.E</a:t>
            </a:r>
            <a:r>
              <a:rPr lang="en-US" altLang="ko-KR" sz="1100" dirty="0"/>
              <a:t>. Hinton, N. Srivastava, A. </a:t>
            </a:r>
            <a:r>
              <a:rPr lang="en-US" altLang="ko-KR" sz="1100" dirty="0" err="1"/>
              <a:t>Krizhevsky</a:t>
            </a:r>
            <a:r>
              <a:rPr lang="en-US" altLang="ko-KR" sz="1100" dirty="0"/>
              <a:t>, I. </a:t>
            </a:r>
            <a:r>
              <a:rPr lang="en-US" altLang="ko-KR" sz="1100" dirty="0" err="1"/>
              <a:t>Sutskever</a:t>
            </a:r>
            <a:r>
              <a:rPr lang="en-US" altLang="ko-KR" sz="1100" dirty="0"/>
              <a:t>, and R.R. </a:t>
            </a:r>
            <a:r>
              <a:rPr lang="en-US" altLang="ko-KR" sz="1100" dirty="0" err="1"/>
              <a:t>Salakhutdinov</a:t>
            </a:r>
            <a:r>
              <a:rPr lang="en-US" altLang="ko-KR" sz="1100" dirty="0"/>
              <a:t>. Improving </a:t>
            </a:r>
            <a:r>
              <a:rPr lang="en-US" altLang="ko-KR" sz="1100" dirty="0" smtClean="0"/>
              <a:t>neural networks by </a:t>
            </a:r>
            <a:r>
              <a:rPr lang="en-US" altLang="ko-KR" sz="1100" dirty="0"/>
              <a:t>preventing co-adaptation of feature detectors. </a:t>
            </a:r>
            <a:r>
              <a:rPr lang="en-US" altLang="ko-KR" sz="1100" dirty="0" err="1" smtClean="0"/>
              <a:t>arXiv</a:t>
            </a:r>
            <a:r>
              <a:rPr lang="en-US" altLang="ko-KR" sz="1100" dirty="0" smtClean="0"/>
              <a:t>, </a:t>
            </a:r>
            <a:r>
              <a:rPr lang="en-US" altLang="ko-KR" sz="1100" dirty="0"/>
              <a:t>2012.</a:t>
            </a:r>
            <a:endParaRPr lang="ko-KR" altLang="en-US" sz="1100" dirty="0"/>
          </a:p>
        </p:txBody>
      </p:sp>
      <p:sp>
        <p:nvSpPr>
          <p:cNvPr id="10" name="TextBox 9"/>
          <p:cNvSpPr txBox="1"/>
          <p:nvPr/>
        </p:nvSpPr>
        <p:spPr>
          <a:xfrm>
            <a:off x="557684" y="5379026"/>
            <a:ext cx="80752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+mn-ea"/>
              </a:rPr>
              <a:t>In this paper, they simply multiply the outputs by 0.5.  </a:t>
            </a:r>
            <a:endParaRPr lang="ko-KR" altLang="en-US" sz="2400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69682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 animBg="1"/>
      <p:bldP spid="10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33</a:t>
            </a:fld>
            <a:endParaRPr lang="ko-KR" altLang="en-US"/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611560" y="2492896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j-ea"/>
                <a:cs typeface="Meiryo UI" pitchFamily="34" charset="-128"/>
              </a:defRPr>
            </a:lvl1pPr>
          </a:lstStyle>
          <a:p>
            <a:pPr algn="ctr"/>
            <a:r>
              <a:rPr lang="en-US" altLang="ko-KR" sz="6000" dirty="0" smtClean="0">
                <a:solidFill>
                  <a:srgbClr val="FF0000"/>
                </a:solidFill>
              </a:rPr>
              <a:t>Must remember!</a:t>
            </a:r>
            <a:endParaRPr lang="en-US" altLang="ko-KR" sz="4800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9147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Conv2D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34</a:t>
            </a:fld>
            <a:endParaRPr lang="ko-KR" altLang="en-US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016" y="908720"/>
            <a:ext cx="8820472" cy="2370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971600" y="2631368"/>
            <a:ext cx="597067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  <a:latin typeface="+mn-ea"/>
              </a:rPr>
              <a:t>[filter_height, filter_width, in_channels, out_channels]</a:t>
            </a:r>
            <a:endParaRPr lang="ko-KR" altLang="en-US" b="1" dirty="0" smtClean="0">
              <a:solidFill>
                <a:srgbClr val="FF0000"/>
              </a:solidFill>
              <a:latin typeface="+mn-ea"/>
            </a:endParaRPr>
          </a:p>
        </p:txBody>
      </p:sp>
      <p:pic>
        <p:nvPicPr>
          <p:cNvPr id="8" name="Picture 2" descr="https://scontent.xx.fbcdn.net/hphotos-xlp1/v/t1.0-9/10271595_1010409575714954_4860620098586180598_n.jpg?oh=de77ebda65aff2c838a214ac78045ab5&amp;oe=5787D6D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3369434"/>
            <a:ext cx="5066412" cy="3083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5317932" y="5160674"/>
            <a:ext cx="30110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0000FF"/>
                </a:solidFill>
                <a:latin typeface="+mn-ea"/>
              </a:rPr>
              <a:t>[batch, in_height=4, in_width=4, in_chnnel=3]</a:t>
            </a:r>
            <a:endParaRPr lang="ko-KR" altLang="en-US" b="1" dirty="0" smtClean="0">
              <a:solidFill>
                <a:srgbClr val="0000FF"/>
              </a:solidFill>
              <a:latin typeface="+mn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317932" y="5807005"/>
            <a:ext cx="38472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  <a:latin typeface="+mn-ea"/>
              </a:rPr>
              <a:t>[filter_height=3, filter_width=3, in_channels=3, out_channels=7]</a:t>
            </a:r>
            <a:endParaRPr lang="ko-KR" altLang="en-US" b="1" dirty="0" smtClean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621091" y="2341600"/>
            <a:ext cx="434061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0000FF"/>
                </a:solidFill>
                <a:latin typeface="+mn-ea"/>
              </a:rPr>
              <a:t>[batch, in_height, in_width, in_chnnel]</a:t>
            </a:r>
            <a:endParaRPr lang="ko-KR" altLang="en-US" b="1" dirty="0" smtClean="0">
              <a:solidFill>
                <a:srgbClr val="0000FF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31055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/>
      <p:bldP spid="10" grpId="0"/>
      <p:bldP spid="6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Conv2D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35</a:t>
            </a:fld>
            <a:endParaRPr lang="ko-KR" altLang="en-US"/>
          </a:p>
        </p:txBody>
      </p:sp>
      <p:pic>
        <p:nvPicPr>
          <p:cNvPr id="5" name="Picture 2" descr="https://scontent.xx.fbcdn.net/hphotos-xlp1/v/t1.0-9/10271595_1010409575714954_4860620098586180598_n.jpg?oh=de77ebda65aff2c838a214ac78045ab5&amp;oe=5787D6D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1" y="908720"/>
            <a:ext cx="7452830" cy="4536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170972" y="5075892"/>
            <a:ext cx="7192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b="1" dirty="0" smtClean="0">
                <a:solidFill>
                  <a:srgbClr val="FF0000"/>
                </a:solidFill>
                <a:latin typeface="+mn-ea"/>
              </a:rPr>
              <a:t>[filter_height=3, filter_width=3, in_channels=3, out_channels=7]</a:t>
            </a:r>
            <a:endParaRPr lang="ko-KR" altLang="en-US" b="1" dirty="0" smtClean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148528" y="4704225"/>
            <a:ext cx="5239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altLang="ko-KR" b="1" dirty="0" smtClean="0">
                <a:solidFill>
                  <a:srgbClr val="0000FF"/>
                </a:solidFill>
                <a:latin typeface="+mn-ea"/>
              </a:rPr>
              <a:t>[batch, in_height=4, in_width=4, in_chnnel=3]</a:t>
            </a:r>
            <a:endParaRPr lang="ko-KR" altLang="en-US" b="1" dirty="0" smtClean="0">
              <a:solidFill>
                <a:srgbClr val="0000FF"/>
              </a:solidFill>
              <a:latin typeface="+mn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49932" y="5589240"/>
            <a:ext cx="88738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+mn-ea"/>
              </a:rPr>
              <a:t>What is the </a:t>
            </a:r>
            <a:r>
              <a:rPr lang="en-US" altLang="ko-KR" sz="2400" b="1" dirty="0" smtClean="0">
                <a:solidFill>
                  <a:srgbClr val="0000FF"/>
                </a:solidFill>
                <a:latin typeface="+mn-ea"/>
              </a:rPr>
              <a:t>number of parameters </a:t>
            </a:r>
            <a:r>
              <a:rPr lang="en-US" altLang="ko-KR" sz="2400" dirty="0" smtClean="0">
                <a:latin typeface="+mn-ea"/>
              </a:rPr>
              <a:t>in this convolution layer?</a:t>
            </a:r>
            <a:endParaRPr lang="ko-KR" altLang="en-US" sz="2400" b="1" dirty="0">
              <a:solidFill>
                <a:srgbClr val="0000FF"/>
              </a:solidFill>
              <a:latin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306627" y="6063679"/>
                <a:ext cx="887388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400" b="1" dirty="0" smtClean="0">
                    <a:sym typeface="Wingdings" panose="05000000000000000000" pitchFamily="2" charset="2"/>
                  </a:rPr>
                  <a:t></a:t>
                </a:r>
                <a:r>
                  <a:rPr lang="en-US" altLang="ko-KR" sz="2400" b="1" dirty="0" smtClean="0">
                    <a:solidFill>
                      <a:srgbClr val="0000FF"/>
                    </a:solidFill>
                  </a:rPr>
                  <a:t>  </a:t>
                </a:r>
                <a14:m>
                  <m:oMath xmlns:m="http://schemas.openxmlformats.org/officeDocument/2006/math">
                    <m:r>
                      <a:rPr lang="en-US" altLang="ko-KR" sz="2400" b="1" i="1" smtClean="0">
                        <a:solidFill>
                          <a:srgbClr val="0000FF"/>
                        </a:solidFill>
                        <a:latin typeface="Cambria Math"/>
                      </a:rPr>
                      <m:t>𝟏𝟖𝟗</m:t>
                    </m:r>
                    <m:r>
                      <a:rPr lang="en-US" altLang="ko-KR" sz="2400" b="1" i="1" smtClean="0">
                        <a:solidFill>
                          <a:srgbClr val="0000FF"/>
                        </a:solidFill>
                        <a:latin typeface="Cambria Math"/>
                      </a:rPr>
                      <m:t>= </m:t>
                    </m:r>
                    <m:r>
                      <a:rPr lang="en-US" altLang="ko-KR" sz="2400" b="1" i="1">
                        <a:solidFill>
                          <a:srgbClr val="0000FF"/>
                        </a:solidFill>
                        <a:latin typeface="Cambria Math"/>
                      </a:rPr>
                      <m:t>𝟑</m:t>
                    </m:r>
                    <m:r>
                      <a:rPr lang="en-US" altLang="ko-KR" sz="2400" b="1" i="1">
                        <a:solidFill>
                          <a:srgbClr val="0000FF"/>
                        </a:solidFill>
                        <a:latin typeface="Cambria Math"/>
                      </a:rPr>
                      <m:t>∗</m:t>
                    </m:r>
                    <m:r>
                      <a:rPr lang="en-US" altLang="ko-KR" sz="2400" b="1" i="1">
                        <a:solidFill>
                          <a:srgbClr val="0000FF"/>
                        </a:solidFill>
                        <a:latin typeface="Cambria Math"/>
                      </a:rPr>
                      <m:t>𝟑</m:t>
                    </m:r>
                    <m:r>
                      <a:rPr lang="en-US" altLang="ko-KR" sz="2400" b="1" i="1">
                        <a:solidFill>
                          <a:srgbClr val="0000FF"/>
                        </a:solidFill>
                        <a:latin typeface="Cambria Math"/>
                      </a:rPr>
                      <m:t>∗</m:t>
                    </m:r>
                    <m:r>
                      <a:rPr lang="en-US" altLang="ko-KR" sz="2400" b="1" i="1">
                        <a:solidFill>
                          <a:srgbClr val="0000FF"/>
                        </a:solidFill>
                        <a:latin typeface="Cambria Math"/>
                      </a:rPr>
                      <m:t>𝟑</m:t>
                    </m:r>
                    <m:r>
                      <a:rPr lang="en-US" altLang="ko-KR" sz="2400" b="1" i="1" smtClean="0">
                        <a:solidFill>
                          <a:srgbClr val="0000FF"/>
                        </a:solidFill>
                        <a:latin typeface="Cambria Math"/>
                      </a:rPr>
                      <m:t>∗</m:t>
                    </m:r>
                    <m:r>
                      <a:rPr lang="en-US" altLang="ko-KR" sz="2400" b="1" i="1" smtClean="0">
                        <a:solidFill>
                          <a:srgbClr val="0000FF"/>
                        </a:solidFill>
                        <a:latin typeface="Cambria Math"/>
                      </a:rPr>
                      <m:t>𝟕</m:t>
                    </m:r>
                  </m:oMath>
                </a14:m>
                <a:r>
                  <a:rPr lang="ko-KR" altLang="en-US" sz="2400" b="1" dirty="0" smtClean="0">
                    <a:solidFill>
                      <a:srgbClr val="0000FF"/>
                    </a:solidFill>
                    <a:latin typeface="+mn-ea"/>
                  </a:rPr>
                  <a:t> </a:t>
                </a:r>
                <a:endParaRPr lang="ko-KR" altLang="en-US" sz="2400" b="1" dirty="0">
                  <a:solidFill>
                    <a:srgbClr val="0000FF"/>
                  </a:solidFill>
                  <a:latin typeface="+mn-ea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627" y="6063679"/>
                <a:ext cx="8873885" cy="461665"/>
              </a:xfrm>
              <a:prstGeom prst="rect">
                <a:avLst/>
              </a:prstGeom>
              <a:blipFill rotWithShape="0">
                <a:blip r:embed="rId4"/>
                <a:stretch>
                  <a:fillRect l="-1030" t="-102667" b="-1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1582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683568" y="2636912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j-ea"/>
                <a:cs typeface="Meiryo UI" pitchFamily="34" charset="-128"/>
              </a:defRPr>
            </a:lvl1pPr>
          </a:lstStyle>
          <a:p>
            <a:pPr algn="ctr"/>
            <a:r>
              <a:rPr lang="en-US" altLang="ko-KR" sz="4800" dirty="0" smtClean="0">
                <a:solidFill>
                  <a:srgbClr val="C00000"/>
                </a:solidFill>
              </a:rPr>
              <a:t>VGG</a:t>
            </a:r>
          </a:p>
        </p:txBody>
      </p:sp>
    </p:spTree>
    <p:extLst>
      <p:ext uri="{BB962C8B-B14F-4D97-AF65-F5344CB8AC3E}">
        <p14:creationId xmlns:p14="http://schemas.microsoft.com/office/powerpoint/2010/main" val="251915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VGG?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37</a:t>
            </a:fld>
            <a:endParaRPr lang="ko-KR" altLang="en-US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66814" y="1119188"/>
            <a:ext cx="5210371" cy="5262562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6168223" y="1034803"/>
            <a:ext cx="1037998" cy="46085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0498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683568" y="2636912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j-ea"/>
                <a:cs typeface="Meiryo UI" pitchFamily="34" charset="-128"/>
              </a:defRPr>
            </a:lvl1pPr>
          </a:lstStyle>
          <a:p>
            <a:pPr algn="ctr"/>
            <a:r>
              <a:rPr lang="en-US" altLang="ko-KR" sz="4800" dirty="0" err="1" smtClean="0">
                <a:solidFill>
                  <a:srgbClr val="C00000"/>
                </a:solidFill>
              </a:rPr>
              <a:t>GoogLeNet</a:t>
            </a:r>
            <a:endParaRPr lang="en-US" altLang="ko-KR" sz="4800" dirty="0" smtClean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775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err="1" smtClean="0"/>
              <a:t>GoogLeNet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39</a:t>
            </a:fld>
            <a:endParaRPr lang="ko-KR" altLang="en-US"/>
          </a:p>
        </p:txBody>
      </p:sp>
      <p:pic>
        <p:nvPicPr>
          <p:cNvPr id="5" name="Picture 8" descr="http://cdn2.mhpbooks.com/2016/02/google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372" b="30432"/>
          <a:stretch/>
        </p:blipFill>
        <p:spPr bwMode="auto">
          <a:xfrm>
            <a:off x="998098" y="1772816"/>
            <a:ext cx="7200000" cy="1668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://eblearn.sourceforge.net/lib/exe/lenet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3933056"/>
            <a:ext cx="6568230" cy="1808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1740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Why so powerful?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3995936" y="6642556"/>
            <a:ext cx="5146239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900" dirty="0"/>
              <a:t>https://starwarsanon.wordpress.com/tag/darth-sidious-vs-yoda/</a:t>
            </a:r>
            <a:endParaRPr lang="ko-KR" altLang="en-US" sz="900" dirty="0"/>
          </a:p>
        </p:txBody>
      </p:sp>
      <p:sp>
        <p:nvSpPr>
          <p:cNvPr id="6" name="TextBox 5"/>
          <p:cNvSpPr txBox="1"/>
          <p:nvPr/>
        </p:nvSpPr>
        <p:spPr>
          <a:xfrm>
            <a:off x="163173" y="3708703"/>
            <a:ext cx="51289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rgbClr val="0000FF"/>
                </a:solidFill>
                <a:latin typeface="+mn-ea"/>
              </a:rPr>
              <a:t>Local Invariance</a:t>
            </a:r>
            <a:endParaRPr lang="ko-KR" altLang="en-US" sz="2400" b="1" dirty="0" smtClean="0">
              <a:solidFill>
                <a:srgbClr val="0000FF"/>
              </a:solidFill>
              <a:latin typeface="+mn-ea"/>
            </a:endParaRPr>
          </a:p>
        </p:txBody>
      </p:sp>
      <p:pic>
        <p:nvPicPr>
          <p:cNvPr id="7" name="Picture 2" descr="https://starwarsanon.files.wordpress.com/2014/10/if-so-powerful-you-are-why-leav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6963" y="993247"/>
            <a:ext cx="6231673" cy="2651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63173" y="4181870"/>
            <a:ext cx="81532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Loosely speaking</a:t>
            </a:r>
            <a:r>
              <a:rPr lang="en-US" altLang="ko-KR" sz="2400" dirty="0" smtClean="0">
                <a:latin typeface="+mn-ea"/>
              </a:rPr>
              <a:t>, as the convolution filters are ‘</a:t>
            </a:r>
            <a:r>
              <a:rPr lang="en-US" altLang="ko-KR" sz="2400" b="1" dirty="0" smtClean="0">
                <a:solidFill>
                  <a:srgbClr val="FF0000"/>
                </a:solidFill>
                <a:latin typeface="+mn-ea"/>
              </a:rPr>
              <a:t>sliding</a:t>
            </a:r>
            <a:r>
              <a:rPr lang="en-US" altLang="ko-KR" sz="2400" dirty="0" smtClean="0">
                <a:latin typeface="+mn-ea"/>
              </a:rPr>
              <a:t>’ over the input image, the exact location of the object we want to find does not matter much. </a:t>
            </a:r>
            <a:endParaRPr lang="ko-KR" altLang="en-US" sz="2400" dirty="0" smtClean="0">
              <a:latin typeface="+mn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63172" y="5582872"/>
            <a:ext cx="51289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rgbClr val="0000FF"/>
                </a:solidFill>
                <a:latin typeface="+mn-ea"/>
              </a:rPr>
              <a:t>Compositionality</a:t>
            </a:r>
            <a:endParaRPr lang="ko-KR" altLang="en-US" sz="2400" b="1" dirty="0" smtClean="0">
              <a:solidFill>
                <a:srgbClr val="0000FF"/>
              </a:solidFill>
              <a:latin typeface="+mn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61764" y="6063679"/>
            <a:ext cx="88204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+mn-ea"/>
              </a:rPr>
              <a:t>There is a hierarchy in CNNs. It is GOOD!</a:t>
            </a:r>
            <a:endParaRPr lang="ko-KR" altLang="en-US" sz="2400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508683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/>
      <p:bldP spid="10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err="1" smtClean="0"/>
              <a:t>GoogLeNet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40</a:t>
            </a:fld>
            <a:endParaRPr lang="ko-KR" alt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84"/>
          <a:stretch/>
        </p:blipFill>
        <p:spPr bwMode="auto">
          <a:xfrm>
            <a:off x="26448" y="1464370"/>
            <a:ext cx="9042251" cy="23966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51520" y="4407495"/>
            <a:ext cx="36356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+mn-ea"/>
              </a:rPr>
              <a:t>22 Layers Deep Network</a:t>
            </a:r>
            <a:endParaRPr lang="ko-KR" altLang="en-US" sz="2400" dirty="0" smtClean="0">
              <a:latin typeface="+mn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1520" y="5127575"/>
            <a:ext cx="85548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+mn-ea"/>
              </a:rPr>
              <a:t>Efficiently utilized computing resources, “Inception Module”</a:t>
            </a:r>
            <a:endParaRPr lang="ko-KR" altLang="en-US" sz="2400" dirty="0" smtClean="0">
              <a:latin typeface="+mn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51520" y="5847655"/>
            <a:ext cx="86499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+mn-ea"/>
              </a:rPr>
              <a:t>Significantly outperforms previous methods on ILSVRC 2014</a:t>
            </a:r>
            <a:endParaRPr lang="ko-KR" altLang="en-US" sz="2400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7412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Inception module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41</a:t>
            </a:fld>
            <a:endParaRPr lang="ko-KR" altLang="en-US"/>
          </a:p>
        </p:txBody>
      </p:sp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1196752"/>
            <a:ext cx="5040560" cy="5374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06760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Naïve inception module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42</a:t>
            </a:fld>
            <a:endParaRPr lang="ko-KR" alt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060"/>
          <a:stretch/>
        </p:blipFill>
        <p:spPr bwMode="auto">
          <a:xfrm>
            <a:off x="60896" y="2120756"/>
            <a:ext cx="5844604" cy="33964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86564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Naïve inception module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43</a:t>
            </a:fld>
            <a:endParaRPr lang="ko-KR" alt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96" y="2120756"/>
            <a:ext cx="9000000" cy="33964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57531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Naïve inception module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44</a:t>
            </a:fld>
            <a:endParaRPr lang="ko-KR" alt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628800"/>
            <a:ext cx="6922787" cy="45286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57711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Actual inception module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45</a:t>
            </a:fld>
            <a:endParaRPr lang="ko-KR" alt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437979"/>
            <a:ext cx="7128792" cy="48713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3373264" y="2946152"/>
            <a:ext cx="1332148" cy="2160240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 err="1" smtClean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076056" y="2946152"/>
            <a:ext cx="1332148" cy="2160240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 err="1" smtClean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732240" y="2946152"/>
            <a:ext cx="1332148" cy="2160240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 err="1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7078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One by one convolution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46</a:t>
            </a:fld>
            <a:endParaRPr lang="ko-KR" altLang="en-US"/>
          </a:p>
        </p:txBody>
      </p:sp>
      <p:pic>
        <p:nvPicPr>
          <p:cNvPr id="5" name="Picture 2" descr="http://static.planetminecraft.com/files/resource_media/screenshot/1218/explosion_214145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1628800"/>
            <a:ext cx="5856650" cy="4392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538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One by one convolution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47</a:t>
            </a:fld>
            <a:endParaRPr lang="ko-KR" altLang="en-US"/>
          </a:p>
        </p:txBody>
      </p:sp>
      <p:pic>
        <p:nvPicPr>
          <p:cNvPr id="5" name="Picture 2" descr="C:\Users\CPSLAB\Desktop\캡처_2016_03_28_17_03_30_19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1701428"/>
            <a:ext cx="5760000" cy="4574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8341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One by one convolution</a:t>
            </a:r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48</a:t>
            </a:fld>
            <a:endParaRPr lang="ko-KR" altLang="en-US"/>
          </a:p>
        </p:txBody>
      </p:sp>
      <p:pic>
        <p:nvPicPr>
          <p:cNvPr id="5" name="Picture 2" descr="C:\Users\CPSLAB\Desktop\캡처_2016_03_28_17_03_32_74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0212" y="1701428"/>
            <a:ext cx="5760000" cy="4574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243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One by one convolution</a:t>
            </a:r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49</a:t>
            </a:fld>
            <a:endParaRPr lang="ko-KR" altLang="en-US"/>
          </a:p>
        </p:txBody>
      </p:sp>
      <p:pic>
        <p:nvPicPr>
          <p:cNvPr id="5" name="Picture 3" descr="C:\Users\CPSLAB\Desktop\캡처_2016_03_28_17_03_35_30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1701428"/>
            <a:ext cx="5760000" cy="4574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4997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Convolution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6" y="1274378"/>
            <a:ext cx="6206368" cy="4530886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3491879" y="6604084"/>
            <a:ext cx="5652121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050" dirty="0"/>
              <a:t>http://deeplearning.stanford.edu/wiki/index.php/Feature_extraction_using_convolution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310379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err="1" smtClean="0"/>
              <a:t>GoogLeNet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50</a:t>
            </a:fld>
            <a:endParaRPr lang="ko-KR" alt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84"/>
          <a:stretch/>
        </p:blipFill>
        <p:spPr bwMode="auto">
          <a:xfrm>
            <a:off x="26448" y="2328466"/>
            <a:ext cx="9042251" cy="23966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1835696" y="3022352"/>
            <a:ext cx="588764" cy="1368152"/>
          </a:xfrm>
          <a:prstGeom prst="rect">
            <a:avLst/>
          </a:prstGeom>
          <a:solidFill>
            <a:srgbClr val="FFFF00">
              <a:alpha val="30196"/>
            </a:srgb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 err="1" smtClean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490118" y="3022352"/>
            <a:ext cx="588764" cy="1368152"/>
          </a:xfrm>
          <a:prstGeom prst="rect">
            <a:avLst/>
          </a:prstGeom>
          <a:solidFill>
            <a:srgbClr val="FFFF00">
              <a:alpha val="30196"/>
            </a:srgb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 err="1" smtClean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379614" y="3022352"/>
            <a:ext cx="588764" cy="1368152"/>
          </a:xfrm>
          <a:prstGeom prst="rect">
            <a:avLst/>
          </a:prstGeom>
          <a:solidFill>
            <a:srgbClr val="FFFF00">
              <a:alpha val="30196"/>
            </a:srgb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 err="1" smtClean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055244" y="3022352"/>
            <a:ext cx="588764" cy="1411003"/>
          </a:xfrm>
          <a:prstGeom prst="rect">
            <a:avLst/>
          </a:prstGeom>
          <a:solidFill>
            <a:srgbClr val="FFFF00">
              <a:alpha val="30196"/>
            </a:srgb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 err="1" smtClean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4701727" y="2848173"/>
            <a:ext cx="588764" cy="1075341"/>
          </a:xfrm>
          <a:prstGeom prst="rect">
            <a:avLst/>
          </a:prstGeom>
          <a:solidFill>
            <a:srgbClr val="FFFF00">
              <a:alpha val="30196"/>
            </a:srgb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 err="1" smtClean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366240" y="2848189"/>
            <a:ext cx="588764" cy="1075341"/>
          </a:xfrm>
          <a:prstGeom prst="rect">
            <a:avLst/>
          </a:prstGeom>
          <a:solidFill>
            <a:srgbClr val="FFFF00">
              <a:alpha val="30196"/>
            </a:srgb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 err="1" smtClean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6018510" y="2694631"/>
            <a:ext cx="588764" cy="1414635"/>
          </a:xfrm>
          <a:prstGeom prst="rect">
            <a:avLst/>
          </a:prstGeom>
          <a:solidFill>
            <a:srgbClr val="FFFF00">
              <a:alpha val="30196"/>
            </a:srgb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 err="1" smtClean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6910388" y="2500314"/>
            <a:ext cx="583210" cy="1133474"/>
          </a:xfrm>
          <a:prstGeom prst="rect">
            <a:avLst/>
          </a:prstGeom>
          <a:solidFill>
            <a:srgbClr val="FFFF00">
              <a:alpha val="30196"/>
            </a:srgb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 err="1" smtClean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560612" y="2502024"/>
            <a:ext cx="583210" cy="1133474"/>
          </a:xfrm>
          <a:prstGeom prst="rect">
            <a:avLst/>
          </a:prstGeom>
          <a:solidFill>
            <a:srgbClr val="FFFF00">
              <a:alpha val="30196"/>
            </a:srgb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 err="1" smtClean="0">
              <a:solidFill>
                <a:schemeClr val="tx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5085184"/>
            <a:ext cx="32979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solidFill>
                  <a:srgbClr val="FF0000"/>
                </a:solidFill>
                <a:latin typeface="+mn-ea"/>
              </a:rPr>
              <a:t>Network in Network!</a:t>
            </a:r>
            <a:endParaRPr lang="ko-KR" altLang="en-US" sz="2400" b="1" dirty="0" smtClean="0">
              <a:solidFill>
                <a:srgbClr val="FF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66164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Conclusion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51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11560" y="1268760"/>
            <a:ext cx="79928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+mn-ea"/>
              </a:rPr>
              <a:t>Very clever idea of using </a:t>
            </a:r>
            <a:r>
              <a:rPr lang="en-US" altLang="ko-KR" sz="2400" b="1" dirty="0" smtClean="0">
                <a:solidFill>
                  <a:srgbClr val="0000FF"/>
                </a:solidFill>
                <a:latin typeface="+mn-ea"/>
              </a:rPr>
              <a:t>one by one convolution </a:t>
            </a:r>
            <a:r>
              <a:rPr lang="en-US" altLang="ko-KR" sz="2400" dirty="0" smtClean="0">
                <a:latin typeface="+mn-ea"/>
              </a:rPr>
              <a:t>for dimension reduction!</a:t>
            </a:r>
            <a:endParaRPr lang="ko-KR" altLang="en-US" sz="2400" dirty="0" smtClean="0">
              <a:latin typeface="+mn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11560" y="2210054"/>
            <a:ext cx="79928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+mn-ea"/>
              </a:rPr>
              <a:t>Other than that...</a:t>
            </a:r>
            <a:endParaRPr lang="ko-KR" altLang="en-US" sz="2400" dirty="0" smtClean="0">
              <a:latin typeface="+mn-ea"/>
            </a:endParaRPr>
          </a:p>
        </p:txBody>
      </p:sp>
      <p:pic>
        <p:nvPicPr>
          <p:cNvPr id="7" name="Picture 4" descr="http://1850516970.rsc.cdn77.org/wordpress/wp-content/uploads/2010/12/BDDefinition-Inception-4-1080-600x33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2727595"/>
            <a:ext cx="6373192" cy="3590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9127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685800" y="2636912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j-ea"/>
                <a:cs typeface="Meiryo UI" pitchFamily="34" charset="-128"/>
              </a:defRPr>
            </a:lvl1pPr>
          </a:lstStyle>
          <a:p>
            <a:pPr algn="ctr"/>
            <a:r>
              <a:rPr lang="en-US" altLang="ko-KR" sz="4400" dirty="0"/>
              <a:t>Inception-v4, Inception-ResNet and the Impact of Residual Connections on Learning</a:t>
            </a:r>
            <a:endParaRPr lang="en-US" altLang="ko-KR" sz="4400" dirty="0" smtClean="0"/>
          </a:p>
        </p:txBody>
      </p:sp>
    </p:spTree>
    <p:extLst>
      <p:ext uri="{BB962C8B-B14F-4D97-AF65-F5344CB8AC3E}">
        <p14:creationId xmlns:p14="http://schemas.microsoft.com/office/powerpoint/2010/main" val="751628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78601" y="1119188"/>
            <a:ext cx="3386797" cy="5262562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Residual inception blocks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7455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3608" y="980728"/>
            <a:ext cx="2018628" cy="5745862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Inception v4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54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2576" y="0"/>
            <a:ext cx="3727824" cy="685800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971600" y="5589240"/>
            <a:ext cx="2088232" cy="50405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1826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3608" y="980728"/>
            <a:ext cx="2018628" cy="5745862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Inception v4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55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971600" y="5013176"/>
            <a:ext cx="2088232" cy="50405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7864" y="1772816"/>
            <a:ext cx="5282240" cy="3867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65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3608" y="980728"/>
            <a:ext cx="2018628" cy="5745862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Inception v4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56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971600" y="4437112"/>
            <a:ext cx="2088232" cy="50405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3748" y="1440160"/>
            <a:ext cx="4624676" cy="4653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429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3608" y="980728"/>
            <a:ext cx="2018628" cy="5745862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Inception v4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57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971600" y="3861048"/>
            <a:ext cx="2088232" cy="50405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1203" y="1340768"/>
            <a:ext cx="4874131" cy="4389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988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3608" y="980728"/>
            <a:ext cx="2018628" cy="5745862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Inception v4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58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971600" y="3284984"/>
            <a:ext cx="2088232" cy="50405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3928" y="1340768"/>
            <a:ext cx="4360171" cy="5013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419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3608" y="980728"/>
            <a:ext cx="2018628" cy="5745862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Inception v4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59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971600" y="2708920"/>
            <a:ext cx="2088232" cy="57606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7864" y="1747118"/>
            <a:ext cx="5404318" cy="4274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568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Get familiar with this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6</a:t>
            </a:fld>
            <a:endParaRPr lang="ko-KR" alt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308" y="1340768"/>
            <a:ext cx="6732060" cy="45771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그룹 5"/>
          <p:cNvGrpSpPr/>
          <p:nvPr/>
        </p:nvGrpSpPr>
        <p:grpSpPr>
          <a:xfrm>
            <a:off x="2339752" y="2386000"/>
            <a:ext cx="4417480" cy="2915208"/>
            <a:chOff x="2417068" y="3538128"/>
            <a:chExt cx="4417480" cy="2915208"/>
          </a:xfrm>
        </p:grpSpPr>
        <p:pic>
          <p:nvPicPr>
            <p:cNvPr id="7" name="Picture 2" descr="http://news.uic.edu/files/2015/07/15893429463_e4172f3629_o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17068" y="3538128"/>
              <a:ext cx="4417480" cy="291520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/>
            <p:cNvSpPr txBox="1"/>
            <p:nvPr/>
          </p:nvSpPr>
          <p:spPr>
            <a:xfrm>
              <a:off x="3790089" y="3965314"/>
              <a:ext cx="145649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 smtClean="0">
                  <a:latin typeface="+mn-ea"/>
                </a:rPr>
                <a:t>Zero-padding</a:t>
              </a:r>
              <a:endParaRPr lang="ko-KR" altLang="en-US" sz="2400" b="1" dirty="0" smtClean="0">
                <a:latin typeface="+mn-ea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667000" y="4406212"/>
              <a:ext cx="13446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 smtClean="0">
                  <a:latin typeface="+mn-ea"/>
                </a:rPr>
                <a:t>Stride</a:t>
              </a:r>
              <a:endParaRPr lang="ko-KR" altLang="en-US" sz="2400" b="1" dirty="0" smtClean="0">
                <a:latin typeface="+mn-ea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060156" y="4330216"/>
              <a:ext cx="155871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 smtClean="0">
                  <a:latin typeface="+mn-ea"/>
                </a:rPr>
                <a:t>Channel</a:t>
              </a:r>
              <a:endParaRPr lang="ko-KR" altLang="en-US" sz="2400" b="1" dirty="0" smtClean="0"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3032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43808" y="1119188"/>
            <a:ext cx="3472329" cy="5262562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Inception-ResNet-v1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2391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6591" r="23271" b="21901"/>
          <a:stretch/>
        </p:blipFill>
        <p:spPr>
          <a:xfrm>
            <a:off x="293883" y="1124743"/>
            <a:ext cx="2765949" cy="5443877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Inception-ResNet-v1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61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3928" y="1290113"/>
            <a:ext cx="4464402" cy="4797152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611560" y="4869160"/>
            <a:ext cx="2304256" cy="57606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9303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6591" r="23271" b="21901"/>
          <a:stretch/>
        </p:blipFill>
        <p:spPr>
          <a:xfrm>
            <a:off x="293883" y="1124743"/>
            <a:ext cx="2765949" cy="5443877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Inception-ResNet-v1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62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611560" y="3789040"/>
            <a:ext cx="2304256" cy="57606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8830" y="1376275"/>
            <a:ext cx="3758294" cy="4940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267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6591" r="23271" b="21901"/>
          <a:stretch/>
        </p:blipFill>
        <p:spPr>
          <a:xfrm>
            <a:off x="293883" y="1124743"/>
            <a:ext cx="2765949" cy="5443877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Inception-ResNet-v1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63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611560" y="2780928"/>
            <a:ext cx="2304256" cy="50405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2231" y="1080120"/>
            <a:ext cx="4052177" cy="5373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580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683568" y="2636912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j-ea"/>
                <a:cs typeface="Meiryo UI" pitchFamily="34" charset="-128"/>
              </a:defRPr>
            </a:lvl1pPr>
          </a:lstStyle>
          <a:p>
            <a:pPr algn="ctr"/>
            <a:r>
              <a:rPr lang="en-US" altLang="ko-KR" sz="4800" dirty="0" smtClean="0">
                <a:solidFill>
                  <a:srgbClr val="C00000"/>
                </a:solidFill>
              </a:rPr>
              <a:t>ResNet</a:t>
            </a:r>
          </a:p>
        </p:txBody>
      </p:sp>
    </p:spTree>
    <p:extLst>
      <p:ext uri="{BB962C8B-B14F-4D97-AF65-F5344CB8AC3E}">
        <p14:creationId xmlns:p14="http://schemas.microsoft.com/office/powerpoint/2010/main" val="149137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Deep residual networks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65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44226" y="1472026"/>
            <a:ext cx="29402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smtClean="0"/>
              <a:t>152 layers network </a:t>
            </a:r>
            <a:endParaRPr kumimoji="1" lang="ko-KR" altLang="en-US" sz="2400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428911" y="2206914"/>
            <a:ext cx="63033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 smtClean="0"/>
              <a:t>1</a:t>
            </a:r>
            <a:r>
              <a:rPr kumimoji="1" lang="en-US" altLang="ko-KR" sz="2400" baseline="30000" dirty="0" smtClean="0"/>
              <a:t>st</a:t>
            </a:r>
            <a:r>
              <a:rPr kumimoji="1" lang="en-US" altLang="ko-KR" sz="2400" dirty="0" smtClean="0"/>
              <a:t> place on ILSVRM 2015 classification task</a:t>
            </a:r>
            <a:endParaRPr kumimoji="1" lang="ko-KR" altLang="en-US" sz="2400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428910" y="2941802"/>
            <a:ext cx="47235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 smtClean="0"/>
              <a:t>1</a:t>
            </a:r>
            <a:r>
              <a:rPr kumimoji="1" lang="en-US" altLang="ko-KR" sz="2400" baseline="30000" dirty="0" smtClean="0"/>
              <a:t>st</a:t>
            </a:r>
            <a:r>
              <a:rPr kumimoji="1" lang="en-US" altLang="ko-KR" sz="2400" dirty="0" smtClean="0"/>
              <a:t> place on ImageNet detection</a:t>
            </a:r>
            <a:endParaRPr kumimoji="1" lang="ko-KR" altLang="en-US" sz="2400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444226" y="3670393"/>
            <a:ext cx="49776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 smtClean="0"/>
              <a:t>1</a:t>
            </a:r>
            <a:r>
              <a:rPr kumimoji="1" lang="en-US" altLang="ko-KR" sz="2400" baseline="30000" dirty="0" smtClean="0"/>
              <a:t>st</a:t>
            </a:r>
            <a:r>
              <a:rPr kumimoji="1" lang="en-US" altLang="ko-KR" sz="2400" dirty="0" smtClean="0"/>
              <a:t> place on ImageNet localization</a:t>
            </a:r>
            <a:endParaRPr kumimoji="1" lang="ko-KR" altLang="en-US" sz="2400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428910" y="4398984"/>
            <a:ext cx="42116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 smtClean="0"/>
              <a:t>1</a:t>
            </a:r>
            <a:r>
              <a:rPr kumimoji="1" lang="en-US" altLang="ko-KR" sz="2400" baseline="30000" dirty="0" smtClean="0"/>
              <a:t>st</a:t>
            </a:r>
            <a:r>
              <a:rPr kumimoji="1" lang="en-US" altLang="ko-KR" sz="2400" dirty="0" smtClean="0"/>
              <a:t> place on COCO detection</a:t>
            </a:r>
            <a:endParaRPr kumimoji="1" lang="ko-KR" altLang="en-US" sz="2400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428910" y="5127575"/>
            <a:ext cx="48103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 smtClean="0"/>
              <a:t>1</a:t>
            </a:r>
            <a:r>
              <a:rPr kumimoji="1" lang="en-US" altLang="ko-KR" sz="2400" baseline="30000" dirty="0" smtClean="0"/>
              <a:t>st</a:t>
            </a:r>
            <a:r>
              <a:rPr kumimoji="1" lang="en-US" altLang="ko-KR" sz="2400" dirty="0" smtClean="0"/>
              <a:t> place on COCO segmentation</a:t>
            </a:r>
            <a:endParaRPr kumimoji="1" lang="ko-KR" alt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439218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Deeper Network?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66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46781" y="1375756"/>
            <a:ext cx="49248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 smtClean="0"/>
              <a:t>Is deeper network always better? </a:t>
            </a:r>
            <a:endParaRPr kumimoji="1" lang="ko-KR" altLang="en-US" sz="2400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446781" y="2182652"/>
            <a:ext cx="63357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 smtClean="0"/>
              <a:t>What about vanishing/exploding gradients?</a:t>
            </a:r>
            <a:endParaRPr kumimoji="1" lang="ko-KR" altLang="en-US" sz="2400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759422" y="2994919"/>
            <a:ext cx="82770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 smtClean="0"/>
              <a:t>Better initialization methods / batch normalization / </a:t>
            </a:r>
            <a:r>
              <a:rPr kumimoji="1" lang="en-US" altLang="ko-KR" sz="2400" dirty="0" err="1" smtClean="0"/>
              <a:t>ReLU</a:t>
            </a:r>
            <a:endParaRPr kumimoji="1" lang="ko-KR" altLang="en-US" sz="2400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757490" y="5415607"/>
            <a:ext cx="83524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 smtClean="0">
                <a:solidFill>
                  <a:srgbClr val="0070C0"/>
                </a:solidFill>
              </a:rPr>
              <a:t>Degradation</a:t>
            </a:r>
            <a:r>
              <a:rPr kumimoji="1" lang="en-US" altLang="ko-KR" sz="2400" dirty="0" smtClean="0"/>
              <a:t> problem: more depth but lower performance</a:t>
            </a:r>
            <a:endParaRPr kumimoji="1" lang="ko-KR" altLang="en-US" sz="2400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757490" y="4608711"/>
            <a:ext cx="19266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 smtClean="0"/>
              <a:t>Overfitting? </a:t>
            </a:r>
            <a:endParaRPr kumimoji="1" lang="ko-KR" altLang="en-US" sz="2400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295200" y="3801815"/>
            <a:ext cx="31202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 smtClean="0"/>
              <a:t>Any other problems?</a:t>
            </a:r>
            <a:endParaRPr kumimoji="1" lang="ko-KR" alt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1047362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Degeneration problem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67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2189" y="1556792"/>
            <a:ext cx="5819622" cy="201890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95200" y="1122514"/>
            <a:ext cx="27567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 err="1" smtClean="0"/>
              <a:t>CiFAR</a:t>
            </a:r>
            <a:r>
              <a:rPr kumimoji="1" lang="en-US" altLang="ko-KR" sz="2400" dirty="0" smtClean="0"/>
              <a:t> 100 Dataset</a:t>
            </a:r>
            <a:endParaRPr kumimoji="1" lang="ko-KR" altLang="en-US" sz="2400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295200" y="3799222"/>
            <a:ext cx="15568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 smtClean="0"/>
              <a:t>ImageNet</a:t>
            </a:r>
            <a:endParaRPr kumimoji="1" lang="ko-KR" altLang="en-US" sz="2400" dirty="0" smtClean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2733" y="4307073"/>
            <a:ext cx="2818533" cy="1930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72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Residual learning building block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68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3644" y="1897484"/>
            <a:ext cx="5854700" cy="318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147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Residual learning building block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69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124744"/>
            <a:ext cx="5464689" cy="271382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1" y="4078478"/>
            <a:ext cx="5983371" cy="2195138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6682313" y="6019385"/>
            <a:ext cx="1922136" cy="50405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>
                <a:solidFill>
                  <a:schemeClr val="tx1"/>
                </a:solidFill>
              </a:rPr>
              <a:t>x</a:t>
            </a:r>
            <a:endParaRPr kumimoji="1"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682313" y="4940671"/>
            <a:ext cx="1922136" cy="50405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dirty="0" smtClean="0">
                <a:solidFill>
                  <a:schemeClr val="tx1"/>
                </a:solidFill>
              </a:rPr>
              <a:t>y</a:t>
            </a:r>
            <a:endParaRPr kumimoji="1" lang="ko-KR" altLang="en-US" dirty="0" smtClean="0">
              <a:solidFill>
                <a:schemeClr val="tx1"/>
              </a:solidFill>
            </a:endParaRPr>
          </a:p>
        </p:txBody>
      </p:sp>
      <p:cxnSp>
        <p:nvCxnSpPr>
          <p:cNvPr id="9" name="직선 화살표 연결선 8"/>
          <p:cNvCxnSpPr>
            <a:stCxn id="10" idx="0"/>
            <a:endCxn id="11" idx="2"/>
          </p:cNvCxnSpPr>
          <p:nvPr/>
        </p:nvCxnSpPr>
        <p:spPr>
          <a:xfrm flipV="1">
            <a:off x="7643381" y="5444727"/>
            <a:ext cx="0" cy="57465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643381" y="5547390"/>
            <a:ext cx="942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smtClean="0"/>
              <a:t>conv2d</a:t>
            </a:r>
            <a:endParaRPr kumimoji="1" lang="ko-KR" altLang="en-US" dirty="0" smtClean="0"/>
          </a:p>
        </p:txBody>
      </p:sp>
      <p:sp>
        <p:nvSpPr>
          <p:cNvPr id="11" name="직사각형 10"/>
          <p:cNvSpPr/>
          <p:nvPr/>
        </p:nvSpPr>
        <p:spPr>
          <a:xfrm>
            <a:off x="6682313" y="3861957"/>
            <a:ext cx="1922136" cy="50405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dirty="0" smtClean="0">
                <a:solidFill>
                  <a:schemeClr val="tx1"/>
                </a:solidFill>
              </a:rPr>
              <a:t>y</a:t>
            </a:r>
            <a:endParaRPr kumimoji="1"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625200" y="4468676"/>
            <a:ext cx="7112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err="1" smtClean="0"/>
              <a:t>ReLU</a:t>
            </a:r>
            <a:endParaRPr kumimoji="1" lang="ko-KR" altLang="en-US" dirty="0" smtClean="0"/>
          </a:p>
        </p:txBody>
      </p:sp>
      <p:cxnSp>
        <p:nvCxnSpPr>
          <p:cNvPr id="13" name="직선 화살표 연결선 12"/>
          <p:cNvCxnSpPr>
            <a:stCxn id="11" idx="0"/>
            <a:endCxn id="16" idx="2"/>
          </p:cNvCxnSpPr>
          <p:nvPr/>
        </p:nvCxnSpPr>
        <p:spPr>
          <a:xfrm flipV="1">
            <a:off x="7643381" y="4366013"/>
            <a:ext cx="0" cy="57465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>
          <a:xfrm>
            <a:off x="6682313" y="2781534"/>
            <a:ext cx="1922136" cy="50405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dirty="0" smtClean="0">
                <a:solidFill>
                  <a:schemeClr val="tx1"/>
                </a:solidFill>
              </a:rPr>
              <a:t>y</a:t>
            </a:r>
            <a:endParaRPr kumimoji="1" lang="ko-KR" altLang="en-US" dirty="0" smtClean="0">
              <a:solidFill>
                <a:schemeClr val="tx1"/>
              </a:solidFill>
            </a:endParaRPr>
          </a:p>
        </p:txBody>
      </p:sp>
      <p:cxnSp>
        <p:nvCxnSpPr>
          <p:cNvPr id="15" name="직선 화살표 연결선 14"/>
          <p:cNvCxnSpPr>
            <a:stCxn id="16" idx="0"/>
          </p:cNvCxnSpPr>
          <p:nvPr/>
        </p:nvCxnSpPr>
        <p:spPr>
          <a:xfrm flipV="1">
            <a:off x="7643381" y="3285590"/>
            <a:ext cx="0" cy="57636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7625200" y="3401887"/>
            <a:ext cx="942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smtClean="0"/>
              <a:t>conv2d</a:t>
            </a:r>
            <a:endParaRPr kumimoji="1" lang="ko-KR" altLang="en-US" dirty="0" smtClean="0"/>
          </a:p>
        </p:txBody>
      </p:sp>
      <p:sp>
        <p:nvSpPr>
          <p:cNvPr id="17" name="타원 16"/>
          <p:cNvSpPr/>
          <p:nvPr/>
        </p:nvSpPr>
        <p:spPr>
          <a:xfrm>
            <a:off x="7391353" y="1953139"/>
            <a:ext cx="504056" cy="504056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dirty="0" smtClean="0">
                <a:solidFill>
                  <a:schemeClr val="tx1"/>
                </a:solidFill>
              </a:rPr>
              <a:t>+</a:t>
            </a:r>
            <a:endParaRPr kumimoji="1" lang="ko-KR" altLang="en-US" dirty="0" smtClean="0">
              <a:solidFill>
                <a:schemeClr val="tx1"/>
              </a:solidFill>
            </a:endParaRPr>
          </a:p>
        </p:txBody>
      </p:sp>
      <p:cxnSp>
        <p:nvCxnSpPr>
          <p:cNvPr id="18" name="직선 화살표 연결선 17"/>
          <p:cNvCxnSpPr/>
          <p:nvPr/>
        </p:nvCxnSpPr>
        <p:spPr>
          <a:xfrm flipV="1">
            <a:off x="7643381" y="2457195"/>
            <a:ext cx="0" cy="3243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꺾인 연결선[E] 18"/>
          <p:cNvCxnSpPr>
            <a:stCxn id="10" idx="3"/>
          </p:cNvCxnSpPr>
          <p:nvPr/>
        </p:nvCxnSpPr>
        <p:spPr>
          <a:xfrm flipH="1" flipV="1">
            <a:off x="7895409" y="2205167"/>
            <a:ext cx="709040" cy="4066246"/>
          </a:xfrm>
          <a:prstGeom prst="bentConnector3">
            <a:avLst>
              <a:gd name="adj1" fmla="val -32241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/>
          <p:cNvSpPr/>
          <p:nvPr/>
        </p:nvSpPr>
        <p:spPr>
          <a:xfrm>
            <a:off x="6682313" y="1124744"/>
            <a:ext cx="1922136" cy="50405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dirty="0" smtClean="0">
                <a:solidFill>
                  <a:schemeClr val="tx1"/>
                </a:solidFill>
              </a:rPr>
              <a:t>y</a:t>
            </a:r>
            <a:endParaRPr kumimoji="1" lang="ko-KR" altLang="en-US" dirty="0" smtClean="0">
              <a:solidFill>
                <a:schemeClr val="tx1"/>
              </a:solidFill>
            </a:endParaRPr>
          </a:p>
        </p:txBody>
      </p:sp>
      <p:cxnSp>
        <p:nvCxnSpPr>
          <p:cNvPr id="21" name="직선 화살표 연결선 20"/>
          <p:cNvCxnSpPr/>
          <p:nvPr/>
        </p:nvCxnSpPr>
        <p:spPr>
          <a:xfrm flipV="1">
            <a:off x="7643381" y="1628800"/>
            <a:ext cx="0" cy="3243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7665780" y="1583807"/>
            <a:ext cx="7112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err="1" smtClean="0"/>
              <a:t>ReLU</a:t>
            </a:r>
            <a:endParaRPr kumimoji="1" lang="ko-KR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677067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0" grpId="0"/>
      <p:bldP spid="11" grpId="0" animBg="1"/>
      <p:bldP spid="12" grpId="0"/>
      <p:bldP spid="14" grpId="0" animBg="1"/>
      <p:bldP spid="16" grpId="0"/>
      <p:bldP spid="17" grpId="0" animBg="1"/>
      <p:bldP spid="20" grpId="0" animBg="1"/>
      <p:bldP spid="2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Zero-padding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7</a:t>
            </a:fld>
            <a:endParaRPr lang="ko-KR" altLang="en-US"/>
          </a:p>
        </p:txBody>
      </p:sp>
      <p:pic>
        <p:nvPicPr>
          <p:cNvPr id="5" name="Picture 2" descr="http://d3kbpzbmcynnmx.cloudfront.net/wp-content/uploads/2015/11/Screen-Shot-2015-11-05-at-10.18.08-AM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333"/>
          <a:stretch/>
        </p:blipFill>
        <p:spPr bwMode="auto">
          <a:xfrm>
            <a:off x="2374562" y="937343"/>
            <a:ext cx="4394876" cy="2215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51520" y="3356992"/>
            <a:ext cx="4690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+mn-ea"/>
              </a:rPr>
              <a:t>What is the size of the input?</a:t>
            </a:r>
            <a:endParaRPr lang="ko-KR" altLang="en-US" sz="2400" dirty="0">
              <a:latin typeface="+mn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77731" y="3951058"/>
            <a:ext cx="4690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+mn-ea"/>
              </a:rPr>
              <a:t>What is the size of the output?</a:t>
            </a:r>
            <a:endParaRPr lang="ko-KR" altLang="en-US" sz="2400" dirty="0">
              <a:latin typeface="+mn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77731" y="4545124"/>
            <a:ext cx="4690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+mn-ea"/>
              </a:rPr>
              <a:t>What is the size of the filter?</a:t>
            </a:r>
            <a:endParaRPr lang="ko-KR" altLang="en-US" sz="2400" dirty="0">
              <a:latin typeface="+mn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51520" y="5139190"/>
            <a:ext cx="6563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+mn-ea"/>
              </a:rPr>
              <a:t>What is the size of the zero-padding?</a:t>
            </a:r>
            <a:endParaRPr lang="ko-KR" altLang="en-US" sz="2400" dirty="0">
              <a:latin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277731" y="5733256"/>
                <a:ext cx="6176821" cy="5166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ko-KR" sz="2400" b="0" i="1" smtClean="0">
                            <a:latin typeface="Cambria Math"/>
                          </a:rPr>
                          <m:t>𝑛</m:t>
                        </m:r>
                      </m:e>
                      <m:sub>
                        <m:r>
                          <a:rPr lang="en-US" altLang="ko-KR" sz="2400" b="0" i="1" smtClean="0">
                            <a:latin typeface="Cambria Math"/>
                          </a:rPr>
                          <m:t>𝑜𝑢𝑡</m:t>
                        </m:r>
                      </m:sub>
                    </m:sSub>
                    <m:r>
                      <a:rPr lang="en-US" altLang="ko-KR" sz="2400" b="0" i="1" smtClean="0">
                        <a:latin typeface="Cambria Math"/>
                      </a:rPr>
                      <m:t>=</m:t>
                    </m:r>
                    <m:d>
                      <m:dPr>
                        <m:ctrlPr>
                          <a:rPr lang="en-US" altLang="ko-KR" sz="2400" b="0" i="1" smtClean="0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4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ko-KR" sz="2400" b="0" i="1" smtClean="0">
                                <a:latin typeface="Cambria Math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latin typeface="Cambria Math"/>
                              </a:rPr>
                              <m:t>𝑖𝑛</m:t>
                            </m:r>
                          </m:sub>
                        </m:sSub>
                        <m:r>
                          <a:rPr lang="en-US" altLang="ko-KR" sz="2400" b="0" i="1" smtClean="0">
                            <a:latin typeface="Cambria Math"/>
                          </a:rPr>
                          <m:t>+2∗</m:t>
                        </m:r>
                        <m:sSub>
                          <m:sSubPr>
                            <m:ctrlPr>
                              <a:rPr lang="en-US" altLang="ko-KR" sz="24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ko-KR" sz="2400" b="0" i="1" smtClean="0">
                                <a:latin typeface="Cambria Math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latin typeface="Cambria Math"/>
                              </a:rPr>
                              <m:t>𝑝𝑎𝑑𝑑𝑖𝑛𝑔</m:t>
                            </m:r>
                          </m:sub>
                        </m:sSub>
                        <m:r>
                          <a:rPr lang="en-US" altLang="ko-KR" sz="2400" b="0" i="1" smtClean="0">
                            <a:latin typeface="Cambria Math"/>
                          </a:rPr>
                          <m:t>−</m:t>
                        </m:r>
                        <m:sSub>
                          <m:sSubPr>
                            <m:ctrlPr>
                              <a:rPr lang="en-US" altLang="ko-KR" sz="24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ko-KR" sz="2400" b="0" i="1" smtClean="0">
                                <a:latin typeface="Cambria Math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latin typeface="Cambria Math"/>
                              </a:rPr>
                              <m:t>𝑓𝑖𝑙𝑡𝑒𝑟</m:t>
                            </m:r>
                          </m:sub>
                        </m:sSub>
                      </m:e>
                    </m:d>
                    <m:r>
                      <a:rPr lang="en-US" altLang="ko-KR" sz="2400" b="0" i="1" smtClean="0">
                        <a:latin typeface="Cambria Math"/>
                      </a:rPr>
                      <m:t>+1</m:t>
                    </m:r>
                  </m:oMath>
                </a14:m>
                <a:r>
                  <a:rPr lang="ko-KR" altLang="en-US" sz="2400" dirty="0" smtClean="0">
                    <a:latin typeface="+mn-ea"/>
                  </a:rPr>
                  <a:t> </a:t>
                </a:r>
                <a:endParaRPr lang="ko-KR" altLang="en-US" sz="2400" dirty="0">
                  <a:latin typeface="+mn-ea"/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731" y="5733256"/>
                <a:ext cx="6176821" cy="51661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5940152" y="3356992"/>
                <a:ext cx="252186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b="0" i="1" smtClean="0">
                            <a:solidFill>
                              <a:srgbClr val="0000FF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ko-KR" sz="2400" b="0" i="1" smtClean="0">
                            <a:solidFill>
                              <a:srgbClr val="0000FF"/>
                            </a:solidFill>
                            <a:latin typeface="Cambria Math"/>
                          </a:rPr>
                          <m:t>𝑛</m:t>
                        </m:r>
                      </m:e>
                      <m:sub>
                        <m:r>
                          <a:rPr lang="en-US" altLang="ko-KR" sz="2400" b="0" i="1" smtClean="0">
                            <a:solidFill>
                              <a:srgbClr val="0000FF"/>
                            </a:solidFill>
                            <a:latin typeface="Cambria Math"/>
                          </a:rPr>
                          <m:t>𝑖𝑛</m:t>
                        </m:r>
                      </m:sub>
                    </m:sSub>
                    <m:r>
                      <a:rPr lang="en-US" altLang="ko-KR" sz="2400" b="0" i="1" smtClean="0">
                        <a:solidFill>
                          <a:srgbClr val="0000FF"/>
                        </a:solidFill>
                        <a:latin typeface="Cambria Math"/>
                      </a:rPr>
                      <m:t>=5</m:t>
                    </m:r>
                  </m:oMath>
                </a14:m>
                <a:r>
                  <a:rPr lang="ko-KR" altLang="en-US" sz="2400" dirty="0" smtClean="0">
                    <a:solidFill>
                      <a:srgbClr val="0000FF"/>
                    </a:solidFill>
                    <a:latin typeface="+mn-ea"/>
                  </a:rPr>
                  <a:t> </a:t>
                </a:r>
                <a:endParaRPr lang="ko-KR" altLang="en-US" sz="2400" dirty="0">
                  <a:solidFill>
                    <a:srgbClr val="0000FF"/>
                  </a:solidFill>
                  <a:latin typeface="+mn-ea"/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0152" y="3356992"/>
                <a:ext cx="2521869" cy="461665"/>
              </a:xfrm>
              <a:prstGeom prst="rect">
                <a:avLst/>
              </a:prstGeom>
              <a:blipFill rotWithShape="0">
                <a:blip r:embed="rId4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5966363" y="3951058"/>
                <a:ext cx="252186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b="0" i="1" smtClean="0">
                            <a:solidFill>
                              <a:srgbClr val="0000FF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ko-KR" sz="2400" b="0" i="1" smtClean="0">
                            <a:solidFill>
                              <a:srgbClr val="0000FF"/>
                            </a:solidFill>
                            <a:latin typeface="Cambria Math"/>
                          </a:rPr>
                          <m:t>𝑛</m:t>
                        </m:r>
                      </m:e>
                      <m:sub>
                        <m:r>
                          <a:rPr lang="en-US" altLang="ko-KR" sz="2400" b="0" i="1" smtClean="0">
                            <a:solidFill>
                              <a:srgbClr val="0000FF"/>
                            </a:solidFill>
                            <a:latin typeface="Cambria Math"/>
                          </a:rPr>
                          <m:t>𝑜𝑢𝑡</m:t>
                        </m:r>
                      </m:sub>
                    </m:sSub>
                    <m:r>
                      <a:rPr lang="en-US" altLang="ko-KR" sz="2400" b="0" i="1" smtClean="0">
                        <a:solidFill>
                          <a:srgbClr val="0000FF"/>
                        </a:solidFill>
                        <a:latin typeface="Cambria Math"/>
                      </a:rPr>
                      <m:t>=5</m:t>
                    </m:r>
                  </m:oMath>
                </a14:m>
                <a:r>
                  <a:rPr lang="ko-KR" altLang="en-US" sz="2400" dirty="0" smtClean="0">
                    <a:solidFill>
                      <a:srgbClr val="0000FF"/>
                    </a:solidFill>
                    <a:latin typeface="+mn-ea"/>
                  </a:rPr>
                  <a:t> </a:t>
                </a:r>
                <a:endParaRPr lang="ko-KR" altLang="en-US" sz="2400" dirty="0">
                  <a:solidFill>
                    <a:srgbClr val="0000FF"/>
                  </a:solidFill>
                  <a:latin typeface="+mn-ea"/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6363" y="3951058"/>
                <a:ext cx="2521869" cy="461665"/>
              </a:xfrm>
              <a:prstGeom prst="rect">
                <a:avLst/>
              </a:prstGeom>
              <a:blipFill rotWithShape="0">
                <a:blip r:embed="rId5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5966363" y="4545124"/>
                <a:ext cx="2521869" cy="4912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b="0" i="1" smtClean="0">
                            <a:solidFill>
                              <a:srgbClr val="0000FF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ko-KR" sz="2400" b="0" i="1" smtClean="0">
                            <a:solidFill>
                              <a:srgbClr val="0000FF"/>
                            </a:solidFill>
                            <a:latin typeface="Cambria Math"/>
                          </a:rPr>
                          <m:t>𝑛</m:t>
                        </m:r>
                      </m:e>
                      <m:sub>
                        <m:r>
                          <a:rPr lang="en-US" altLang="ko-KR" sz="2400" b="0" i="1" smtClean="0">
                            <a:solidFill>
                              <a:srgbClr val="0000FF"/>
                            </a:solidFill>
                            <a:latin typeface="Cambria Math"/>
                          </a:rPr>
                          <m:t>𝑓𝑖𝑙𝑡𝑒𝑟</m:t>
                        </m:r>
                      </m:sub>
                    </m:sSub>
                    <m:r>
                      <a:rPr lang="en-US" altLang="ko-KR" sz="2400" b="0" i="1" smtClean="0">
                        <a:solidFill>
                          <a:srgbClr val="0000FF"/>
                        </a:solidFill>
                        <a:latin typeface="Cambria Math"/>
                      </a:rPr>
                      <m:t>=3</m:t>
                    </m:r>
                  </m:oMath>
                </a14:m>
                <a:r>
                  <a:rPr lang="ko-KR" altLang="en-US" sz="2400" dirty="0" smtClean="0">
                    <a:solidFill>
                      <a:srgbClr val="0000FF"/>
                    </a:solidFill>
                    <a:latin typeface="+mn-ea"/>
                  </a:rPr>
                  <a:t> </a:t>
                </a:r>
                <a:endParaRPr lang="ko-KR" altLang="en-US" sz="2400" dirty="0">
                  <a:solidFill>
                    <a:srgbClr val="0000FF"/>
                  </a:solidFill>
                  <a:latin typeface="+mn-ea"/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6363" y="4545124"/>
                <a:ext cx="2521869" cy="491288"/>
              </a:xfrm>
              <a:prstGeom prst="rect">
                <a:avLst/>
              </a:prstGeom>
              <a:blipFill rotWithShape="0">
                <a:blip r:embed="rId6"/>
                <a:stretch>
                  <a:fillRect b="-1125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5940152" y="5139190"/>
                <a:ext cx="2376264" cy="4917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b="0" i="1" smtClean="0">
                            <a:solidFill>
                              <a:srgbClr val="0000FF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ko-KR" sz="2400" b="0" i="1" smtClean="0">
                            <a:solidFill>
                              <a:srgbClr val="0000FF"/>
                            </a:solidFill>
                            <a:latin typeface="Cambria Math"/>
                          </a:rPr>
                          <m:t>𝑛</m:t>
                        </m:r>
                      </m:e>
                      <m:sub>
                        <m:r>
                          <a:rPr lang="en-US" altLang="ko-KR" sz="2400" b="0" i="1" smtClean="0">
                            <a:solidFill>
                              <a:srgbClr val="0000FF"/>
                            </a:solidFill>
                            <a:latin typeface="Cambria Math"/>
                          </a:rPr>
                          <m:t>𝑝𝑎𝑑𝑑𝑖𝑛𝑔</m:t>
                        </m:r>
                      </m:sub>
                    </m:sSub>
                    <m:r>
                      <a:rPr lang="en-US" altLang="ko-KR" sz="2400" b="0" i="1" smtClean="0">
                        <a:solidFill>
                          <a:srgbClr val="0000FF"/>
                        </a:solidFill>
                        <a:latin typeface="Cambria Math"/>
                      </a:rPr>
                      <m:t>=1</m:t>
                    </m:r>
                  </m:oMath>
                </a14:m>
                <a:r>
                  <a:rPr lang="ko-KR" altLang="en-US" sz="2400" dirty="0" smtClean="0">
                    <a:solidFill>
                      <a:srgbClr val="0000FF"/>
                    </a:solidFill>
                    <a:latin typeface="+mn-ea"/>
                  </a:rPr>
                  <a:t> </a:t>
                </a:r>
                <a:endParaRPr lang="ko-KR" altLang="en-US" sz="2400" dirty="0">
                  <a:solidFill>
                    <a:srgbClr val="0000FF"/>
                  </a:solidFill>
                  <a:latin typeface="+mn-ea"/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0152" y="5139190"/>
                <a:ext cx="2376264" cy="491738"/>
              </a:xfrm>
              <a:prstGeom prst="rect">
                <a:avLst/>
              </a:prstGeom>
              <a:blipFill rotWithShape="0">
                <a:blip r:embed="rId7"/>
                <a:stretch>
                  <a:fillRect b="-123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5966364" y="5773170"/>
                <a:ext cx="332073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2400" b="0" i="1" smtClean="0">
                        <a:solidFill>
                          <a:srgbClr val="0000FF"/>
                        </a:solidFill>
                        <a:latin typeface="Cambria Math"/>
                      </a:rPr>
                      <m:t>5=</m:t>
                    </m:r>
                    <m:d>
                      <m:dPr>
                        <m:ctrlPr>
                          <a:rPr lang="en-US" altLang="ko-KR" sz="2400" b="0" i="1" smtClean="0">
                            <a:solidFill>
                              <a:srgbClr val="0000FF"/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ko-KR" sz="2400" b="0" i="1" smtClean="0">
                            <a:solidFill>
                              <a:srgbClr val="0000FF"/>
                            </a:solidFill>
                            <a:latin typeface="Cambria Math"/>
                          </a:rPr>
                          <m:t>5+2∗1−3</m:t>
                        </m:r>
                      </m:e>
                    </m:d>
                    <m:r>
                      <a:rPr lang="en-US" altLang="ko-KR" sz="2400" b="0" i="1" smtClean="0">
                        <a:solidFill>
                          <a:srgbClr val="0000FF"/>
                        </a:solidFill>
                        <a:latin typeface="Cambria Math"/>
                      </a:rPr>
                      <m:t>+1</m:t>
                    </m:r>
                  </m:oMath>
                </a14:m>
                <a:r>
                  <a:rPr lang="ko-KR" altLang="en-US" sz="2400" dirty="0" smtClean="0">
                    <a:solidFill>
                      <a:srgbClr val="0000FF"/>
                    </a:solidFill>
                    <a:latin typeface="+mn-ea"/>
                  </a:rPr>
                  <a:t> </a:t>
                </a:r>
                <a:endParaRPr lang="ko-KR" altLang="en-US" sz="2400" dirty="0">
                  <a:solidFill>
                    <a:srgbClr val="0000FF"/>
                  </a:solidFill>
                  <a:latin typeface="+mn-ea"/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6364" y="5773170"/>
                <a:ext cx="3320738" cy="461665"/>
              </a:xfrm>
              <a:prstGeom prst="rect">
                <a:avLst/>
              </a:prstGeom>
              <a:blipFill rotWithShape="0">
                <a:blip r:embed="rId8"/>
                <a:stretch>
                  <a:fillRect l="-55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2424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Why residual?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70</a:t>
            </a:fld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601944" y="1344152"/>
            <a:ext cx="80745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/>
              <a:t>We </a:t>
            </a:r>
            <a:r>
              <a:rPr kumimoji="1" lang="en-US" altLang="ko-KR" sz="2400" dirty="0">
                <a:solidFill>
                  <a:srgbClr val="FF0000"/>
                </a:solidFill>
              </a:rPr>
              <a:t>hypothesize</a:t>
            </a:r>
            <a:r>
              <a:rPr kumimoji="1" lang="en-US" altLang="ko-KR" sz="2400" dirty="0"/>
              <a:t> that it is easier to optimize the residual mapping than to optimize the original, unreferenced mapping.</a:t>
            </a:r>
            <a:endParaRPr kumimoji="1" lang="ko-KR" altLang="en-US" sz="2400" dirty="0" smtClean="0"/>
          </a:p>
        </p:txBody>
      </p:sp>
      <p:sp>
        <p:nvSpPr>
          <p:cNvPr id="24" name="TextBox 23"/>
          <p:cNvSpPr txBox="1"/>
          <p:nvPr/>
        </p:nvSpPr>
        <p:spPr>
          <a:xfrm>
            <a:off x="601944" y="2711188"/>
            <a:ext cx="46323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 smtClean="0">
                <a:solidFill>
                  <a:srgbClr val="FF0000"/>
                </a:solidFill>
              </a:rPr>
              <a:t>Shortcut connections </a:t>
            </a:r>
            <a:r>
              <a:rPr kumimoji="1" lang="en-US" altLang="ko-KR" sz="2400" dirty="0" smtClean="0"/>
              <a:t>are used. </a:t>
            </a:r>
            <a:endParaRPr kumimoji="1" lang="ko-KR" altLang="en-US" sz="2400" dirty="0" smtClean="0"/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3522" y="3460885"/>
            <a:ext cx="4702572" cy="2560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555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Why residual?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71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582414" y="1412776"/>
            <a:ext cx="82312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 smtClean="0"/>
              <a:t>“The extremely deep residual nets are </a:t>
            </a:r>
            <a:r>
              <a:rPr kumimoji="1" lang="en-US" altLang="ko-KR" sz="2400" dirty="0" smtClean="0">
                <a:solidFill>
                  <a:srgbClr val="FF0000"/>
                </a:solidFill>
              </a:rPr>
              <a:t>easy</a:t>
            </a:r>
            <a:r>
              <a:rPr kumimoji="1" lang="en-US" altLang="ko-KR" sz="2400" dirty="0" smtClean="0"/>
              <a:t> to optimize. “</a:t>
            </a:r>
            <a:endParaRPr kumimoji="1" lang="ko-KR" altLang="en-US" sz="2400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582414" y="2132856"/>
            <a:ext cx="80940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 smtClean="0"/>
              <a:t>“The deep residual nets can </a:t>
            </a:r>
            <a:r>
              <a:rPr kumimoji="1" lang="en-US" altLang="ko-KR" sz="2400" dirty="0" smtClean="0">
                <a:solidFill>
                  <a:srgbClr val="FF0000"/>
                </a:solidFill>
              </a:rPr>
              <a:t>easily</a:t>
            </a:r>
            <a:r>
              <a:rPr kumimoji="1" lang="en-US" altLang="ko-KR" sz="2400" dirty="0" smtClean="0"/>
              <a:t> enjoy accuracy gains from greatly increased depth, producing results substantially better than previous networks. “</a:t>
            </a:r>
            <a:endParaRPr kumimoji="1" lang="ko-KR" altLang="en-US" sz="2400" dirty="0" smtClean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2028" y="3573016"/>
            <a:ext cx="3559944" cy="2669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603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Residual mapping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72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626" y="1485072"/>
            <a:ext cx="2941652" cy="55094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5736" y="2060848"/>
            <a:ext cx="4249936" cy="231395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7626" y="4481629"/>
            <a:ext cx="2262810" cy="4624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600" y="5670870"/>
            <a:ext cx="3384376" cy="47223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39552" y="1052736"/>
            <a:ext cx="51496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 smtClean="0"/>
              <a:t>Basic residual mapping (same dim.)</a:t>
            </a:r>
            <a:endParaRPr kumimoji="1" lang="ko-KR" altLang="en-US" sz="2400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539552" y="5127575"/>
            <a:ext cx="55958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 smtClean="0"/>
              <a:t>Basic residual mapping (different dim.)</a:t>
            </a:r>
            <a:endParaRPr kumimoji="1" lang="ko-KR" altLang="en-US" sz="2400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6156176" y="4535249"/>
            <a:ext cx="261308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dirty="0" smtClean="0"/>
              <a:t>“But </a:t>
            </a:r>
            <a:r>
              <a:rPr kumimoji="1" lang="en-US" altLang="ko-KR" sz="1600" dirty="0"/>
              <a:t>we will show by experiments that the identity mapping is sufficient for addressing the degradation problem and is economical, and thus W is only used when </a:t>
            </a:r>
            <a:r>
              <a:rPr kumimoji="1" lang="en-US" altLang="ko-KR" sz="1600" dirty="0">
                <a:solidFill>
                  <a:srgbClr val="FF0000"/>
                </a:solidFill>
              </a:rPr>
              <a:t>matching dimensions</a:t>
            </a:r>
            <a:r>
              <a:rPr kumimoji="1" lang="en-US" altLang="ko-KR" sz="1600" dirty="0" smtClean="0"/>
              <a:t>.”</a:t>
            </a:r>
            <a:endParaRPr kumimoji="1" lang="ko-KR" altLang="en-US" sz="1600" dirty="0" smtClean="0"/>
          </a:p>
        </p:txBody>
      </p:sp>
    </p:spTree>
    <p:extLst>
      <p:ext uri="{BB962C8B-B14F-4D97-AF65-F5344CB8AC3E}">
        <p14:creationId xmlns:p14="http://schemas.microsoft.com/office/powerpoint/2010/main" val="175312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Deep residual network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73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3903565" y="-2599310"/>
            <a:ext cx="1368152" cy="8960274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763688" y="1196750"/>
            <a:ext cx="576064" cy="1368154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rcRect b="45650"/>
          <a:stretch/>
        </p:blipFill>
        <p:spPr>
          <a:xfrm>
            <a:off x="218269" y="3367177"/>
            <a:ext cx="3286931" cy="128595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5200" y="3379476"/>
            <a:ext cx="5464689" cy="2713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86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Deeper bottle architecture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74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3768" y="1916832"/>
            <a:ext cx="3961392" cy="337715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5768" y="1775322"/>
            <a:ext cx="4217392" cy="355465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152242" y="2492896"/>
            <a:ext cx="30978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 smtClean="0"/>
              <a:t>Dimension reduction</a:t>
            </a:r>
            <a:endParaRPr kumimoji="1" lang="ko-KR" altLang="en-US" sz="2400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5152242" y="3177578"/>
            <a:ext cx="18723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 smtClean="0"/>
              <a:t>Convolution</a:t>
            </a:r>
            <a:endParaRPr kumimoji="1" lang="ko-KR" altLang="en-US" sz="2400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5152242" y="3862260"/>
            <a:ext cx="36220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 smtClean="0"/>
              <a:t>Dimension </a:t>
            </a:r>
            <a:r>
              <a:rPr kumimoji="1" lang="en-US" altLang="ko-KR" sz="2400" dirty="0" err="1" smtClean="0"/>
              <a:t>increasement</a:t>
            </a:r>
            <a:endParaRPr kumimoji="1" lang="ko-KR" alt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1992084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Experimental results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75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680" y="1844824"/>
            <a:ext cx="5343600" cy="36938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1013" y="1684121"/>
            <a:ext cx="5961973" cy="4015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731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Experimental results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76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2839" y="987611"/>
            <a:ext cx="4338322" cy="5328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00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Stride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8</a:t>
            </a:fld>
            <a:endParaRPr lang="ko-KR" altLang="en-US"/>
          </a:p>
        </p:txBody>
      </p:sp>
      <p:pic>
        <p:nvPicPr>
          <p:cNvPr id="5" name="Picture 4" descr="http://s.hswstatic.com/gif/running-stride-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4986" y="1412776"/>
            <a:ext cx="6569382" cy="4379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5856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Stride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9</a:t>
            </a:fld>
            <a:endParaRPr lang="ko-KR" altLang="en-US"/>
          </a:p>
        </p:txBody>
      </p:sp>
      <p:pic>
        <p:nvPicPr>
          <p:cNvPr id="5" name="Picture 2" descr="http://d3kbpzbmcynnmx.cloudfront.net/wp-content/uploads/2015/11/Screen-Shot-2015-11-05-at-10.18.08-AM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333"/>
          <a:stretch/>
        </p:blipFill>
        <p:spPr bwMode="auto">
          <a:xfrm>
            <a:off x="249132" y="1340768"/>
            <a:ext cx="4394876" cy="2215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://d3kbpzbmcynnmx.cloudfront.net/wp-content/uploads/2015/11/Screen-Shot-2015-11-05-at-10.18.08-AM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173" r="5305"/>
          <a:stretch/>
        </p:blipFill>
        <p:spPr bwMode="auto">
          <a:xfrm>
            <a:off x="4673035" y="1340768"/>
            <a:ext cx="4291453" cy="2215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94659" y="3861048"/>
            <a:ext cx="34587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+mn-ea"/>
              </a:rPr>
              <a:t>(Left) Stride size: 1</a:t>
            </a:r>
            <a:endParaRPr lang="ko-KR" altLang="en-US" sz="2400" dirty="0">
              <a:latin typeface="+mn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94659" y="4437112"/>
            <a:ext cx="34587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+mn-ea"/>
              </a:rPr>
              <a:t>(Right) Stride size: 2</a:t>
            </a:r>
            <a:endParaRPr lang="ko-KR" altLang="en-US" sz="2400" dirty="0">
              <a:latin typeface="+mn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94659" y="5013176"/>
            <a:ext cx="65696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+mn-ea"/>
              </a:rPr>
              <a:t>If stride size equals the filter size, there will be </a:t>
            </a:r>
            <a:r>
              <a:rPr lang="en-US" altLang="ko-KR" sz="2400" b="1" dirty="0" smtClean="0">
                <a:solidFill>
                  <a:srgbClr val="0000FF"/>
                </a:solidFill>
                <a:latin typeface="+mn-ea"/>
              </a:rPr>
              <a:t>no overlapping. </a:t>
            </a:r>
            <a:endParaRPr lang="ko-KR" altLang="en-US" sz="2400" b="1" dirty="0">
              <a:solidFill>
                <a:srgbClr val="0000FF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2588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9050">
          <a:solidFill>
            <a:schemeClr val="tx1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defRPr sz="24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32923</TotalTime>
  <Words>1029</Words>
  <Application>Microsoft Macintosh PowerPoint</Application>
  <PresentationFormat>화면 슬라이드 쇼(4:3)</PresentationFormat>
  <Paragraphs>272</Paragraphs>
  <Slides>76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76</vt:i4>
      </vt:variant>
    </vt:vector>
  </HeadingPairs>
  <TitlesOfParts>
    <vt:vector size="84" baseType="lpstr">
      <vt:lpstr>맑은 고딕</vt:lpstr>
      <vt:lpstr>휴먼둥근헤드라인</vt:lpstr>
      <vt:lpstr>Cambria Math</vt:lpstr>
      <vt:lpstr>Garamond</vt:lpstr>
      <vt:lpstr>Meiryo UI</vt:lpstr>
      <vt:lpstr>Wingdings</vt:lpstr>
      <vt:lpstr>Arial</vt:lpstr>
      <vt:lpstr>Office 테마</vt:lpstr>
      <vt:lpstr>PowerPoint 프레젠테이션</vt:lpstr>
      <vt:lpstr>CNN</vt:lpstr>
      <vt:lpstr>CNN</vt:lpstr>
      <vt:lpstr>Why so powerful?</vt:lpstr>
      <vt:lpstr>Convolution</vt:lpstr>
      <vt:lpstr>Get familiar with this</vt:lpstr>
      <vt:lpstr>Zero-padding</vt:lpstr>
      <vt:lpstr>Stride</vt:lpstr>
      <vt:lpstr>Stride</vt:lpstr>
      <vt:lpstr>Conv2D</vt:lpstr>
      <vt:lpstr>Conv2D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CNN Architectures</vt:lpstr>
      <vt:lpstr>Top-5 Classification Error</vt:lpstr>
      <vt:lpstr>PowerPoint 프레젠테이션</vt:lpstr>
      <vt:lpstr>AlexNet</vt:lpstr>
      <vt:lpstr>AlexNet</vt:lpstr>
      <vt:lpstr>ReLU</vt:lpstr>
      <vt:lpstr>LRN</vt:lpstr>
      <vt:lpstr>Regularization in AlexNet</vt:lpstr>
      <vt:lpstr>Data augmentation</vt:lpstr>
      <vt:lpstr>Data augmentation in AlexNet</vt:lpstr>
      <vt:lpstr>Data augmentation in AlexNet</vt:lpstr>
      <vt:lpstr>Dropout</vt:lpstr>
      <vt:lpstr>PowerPoint 프레젠테이션</vt:lpstr>
      <vt:lpstr>Conv2D</vt:lpstr>
      <vt:lpstr>Conv2D</vt:lpstr>
      <vt:lpstr>PowerPoint 프레젠테이션</vt:lpstr>
      <vt:lpstr>VGG?</vt:lpstr>
      <vt:lpstr>PowerPoint 프레젠테이션</vt:lpstr>
      <vt:lpstr>GoogLeNet</vt:lpstr>
      <vt:lpstr>GoogLeNet</vt:lpstr>
      <vt:lpstr>Inception module</vt:lpstr>
      <vt:lpstr>Naïve inception module</vt:lpstr>
      <vt:lpstr>Naïve inception module</vt:lpstr>
      <vt:lpstr>Naïve inception module</vt:lpstr>
      <vt:lpstr>Actual inception module</vt:lpstr>
      <vt:lpstr>One by one convolution</vt:lpstr>
      <vt:lpstr>One by one convolution</vt:lpstr>
      <vt:lpstr>One by one convolution</vt:lpstr>
      <vt:lpstr>One by one convolution</vt:lpstr>
      <vt:lpstr>GoogLeNet</vt:lpstr>
      <vt:lpstr>Conclusion</vt:lpstr>
      <vt:lpstr>PowerPoint 프레젠테이션</vt:lpstr>
      <vt:lpstr>Residual inception blocks</vt:lpstr>
      <vt:lpstr>Inception v4</vt:lpstr>
      <vt:lpstr>Inception v4</vt:lpstr>
      <vt:lpstr>Inception v4</vt:lpstr>
      <vt:lpstr>Inception v4</vt:lpstr>
      <vt:lpstr>Inception v4</vt:lpstr>
      <vt:lpstr>Inception v4</vt:lpstr>
      <vt:lpstr>Inception-ResNet-v1</vt:lpstr>
      <vt:lpstr>Inception-ResNet-v1</vt:lpstr>
      <vt:lpstr>Inception-ResNet-v1</vt:lpstr>
      <vt:lpstr>Inception-ResNet-v1</vt:lpstr>
      <vt:lpstr>PowerPoint 프레젠테이션</vt:lpstr>
      <vt:lpstr>Deep residual networks</vt:lpstr>
      <vt:lpstr>Deeper Network?</vt:lpstr>
      <vt:lpstr>Degeneration problem</vt:lpstr>
      <vt:lpstr>Residual learning building block</vt:lpstr>
      <vt:lpstr>Residual learning building block</vt:lpstr>
      <vt:lpstr>Why residual?</vt:lpstr>
      <vt:lpstr>Why residual?</vt:lpstr>
      <vt:lpstr>Residual mapping</vt:lpstr>
      <vt:lpstr>Deep residual network</vt:lpstr>
      <vt:lpstr>Deeper bottle architecture</vt:lpstr>
      <vt:lpstr>Experimental results</vt:lpstr>
      <vt:lpstr>Experimental results</vt:lpstr>
    </vt:vector>
  </TitlesOfParts>
  <Company>PIL</Company>
  <LinksUpToDate>false</LinksUpToDate>
  <SharedDoc>false</SharedDoc>
  <HyperlinksChanged>false</HyperlinksChanged>
  <AppVersion>15.0025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neohanju</dc:creator>
  <cp:lastModifiedBy>최성준</cp:lastModifiedBy>
  <cp:revision>1121</cp:revision>
  <dcterms:created xsi:type="dcterms:W3CDTF">2010-03-17T18:05:41Z</dcterms:created>
  <dcterms:modified xsi:type="dcterms:W3CDTF">2016-10-15T01:41:32Z</dcterms:modified>
</cp:coreProperties>
</file>